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theme/themeOverride5.xml" ContentType="application/vnd.openxmlformats-officedocument.themeOverrid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8.xml" ContentType="application/vnd.openxmlformats-officedocument.drawingml.chart+xml"/>
  <Override PartName="/ppt/theme/themeOverride6.xml" ContentType="application/vnd.openxmlformats-officedocument.themeOverrid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82" r:id="rId6"/>
    <p:sldId id="260" r:id="rId7"/>
    <p:sldId id="262" r:id="rId8"/>
    <p:sldId id="264" r:id="rId9"/>
    <p:sldId id="283" r:id="rId10"/>
    <p:sldId id="261" r:id="rId11"/>
    <p:sldId id="266" r:id="rId12"/>
    <p:sldId id="267" r:id="rId13"/>
    <p:sldId id="269" r:id="rId14"/>
    <p:sldId id="270" r:id="rId15"/>
    <p:sldId id="271" r:id="rId16"/>
    <p:sldId id="272" r:id="rId17"/>
    <p:sldId id="275" r:id="rId18"/>
    <p:sldId id="273" r:id="rId19"/>
    <p:sldId id="276" r:id="rId20"/>
    <p:sldId id="279" r:id="rId21"/>
    <p:sldId id="278" r:id="rId22"/>
    <p:sldId id="281" r:id="rId23"/>
    <p:sldId id="268" r:id="rId24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t. Sgt. P.J Trujillo" initials="DSPT" lastIdx="1" clrIdx="0">
    <p:extLst>
      <p:ext uri="{19B8F6BF-5375-455C-9EA6-DF929625EA0E}">
        <p15:presenceInfo xmlns:p15="http://schemas.microsoft.com/office/powerpoint/2012/main" userId="Det. Sgt. P.J Trujil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00"/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vmpdrms\shared%20folders\home\mgatta\05-UCR\00-UCR%20Statisics%20Presentations\2018-2019\Excel%20Spread%20Sheets\00%20-%20UCR%20Graphs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vmpdrms\shared%20folders\home\mgatta\05-UCR\00-UCR%20Statisics%20Presentations\2018-2019\Excel%20Spread%20Sheets\00%20-%20UCR%20Graphs.xlsx" TargetMode="External"/><Relationship Id="rId1" Type="http://schemas.openxmlformats.org/officeDocument/2006/relationships/themeOverride" Target="../theme/themeOverride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\\vmpdrms\shared%20folders\home\mgatta\05-UCR\00-UCR%20Statisics%20Presentations\2018-2019\Excel%20Spread%20Sheets\00%20-%20UCR%20Graphs.xlsx" TargetMode="External"/><Relationship Id="rId1" Type="http://schemas.openxmlformats.org/officeDocument/2006/relationships/themeOverride" Target="../theme/themeOverride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vmpdrms\shared%20folders\home\mgatta\05-UCR\00-UCR%20Statisics%20Presentations\2018-2019\Excel%20Spread%20Sheets\00%20-%20UCR%20Graphs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vmpdrms\shared%20folders\home\mgatta\05-UCR\00-UCR%20Statisics%20Presentations\2018-2019\Excel%20Spread%20Sheets\00%20-%20UCR%20Graphs.xlsx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vmpdrms\shared%20folders\home\mgatta\05-UCR\00-UCR%20Statisics%20Presentations\2018-2019\Excel%20Spread%20Sheets\00%20-%20UCR%20Graphs.xlsx" TargetMode="External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5500647596249404"/>
          <c:y val="0.34560542432195973"/>
          <c:w val="9.9836592915113209E-3"/>
          <c:h val="6.1728395061728392E-3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8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</a:rPr>
              <a:t>Totals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530864009835423"/>
          <c:y val="0.18012146059960654"/>
          <c:w val="0.39514637063587821"/>
          <c:h val="0.6721409109699363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Totals</c:v>
                </c:pt>
              </c:strCache>
            </c:strRef>
          </c:tx>
          <c:spPr>
            <a:ln w="0"/>
            <a:effectLst>
              <a:softEdge rad="0"/>
            </a:effectLst>
          </c:spPr>
          <c:dPt>
            <c:idx val="0"/>
            <c:bubble3D val="0"/>
            <c:spPr>
              <a:solidFill>
                <a:srgbClr val="FF0000"/>
              </a:solidFill>
              <a:ln w="0">
                <a:solidFill>
                  <a:schemeClr val="lt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1-7387-4068-930B-8FA6798E8E2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0">
                <a:solidFill>
                  <a:schemeClr val="lt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3-7387-4068-930B-8FA6798E8E23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0">
                <a:solidFill>
                  <a:schemeClr val="lt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2-860A-4F5E-B3D8-739FA593F387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0">
                <a:solidFill>
                  <a:schemeClr val="lt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7-7387-4068-930B-8FA6798E8E23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0">
                <a:solidFill>
                  <a:schemeClr val="lt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3-860A-4F5E-B3D8-739FA593F387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 w="0">
                <a:solidFill>
                  <a:schemeClr val="lt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1-860A-4F5E-B3D8-739FA593F387}"/>
              </c:ext>
            </c:extLst>
          </c:dPt>
          <c:dLbls>
            <c:dLbl>
              <c:idx val="0"/>
              <c:layout>
                <c:manualLayout>
                  <c:x val="-4.1786468536252799E-2"/>
                  <c:y val="-0.5882355211654782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433658-72D9-4201-870F-FEA3F481221D}" type="CATEGORYNAME">
                      <a:rPr lang="en-US">
                        <a:solidFill>
                          <a:srgbClr val="FF0000"/>
                        </a:solidFill>
                      </a:rPr>
                      <a:pPr>
                        <a:defRPr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FF0000"/>
                        </a:solidFill>
                      </a:rPr>
                      <a:t>, </a:t>
                    </a:r>
                    <a:fld id="{4A526533-E15C-4755-B6E1-19857DFAFEAE}" type="VALUE">
                      <a:rPr lang="en-US" baseline="0">
                        <a:solidFill>
                          <a:srgbClr val="FF0000"/>
                        </a:solidFill>
                      </a:rPr>
                      <a:pPr>
                        <a:defRPr>
                          <a:solidFill>
                            <a:srgbClr val="FF0000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387-4068-930B-8FA6798E8E23}"/>
                </c:ext>
              </c:extLst>
            </c:dLbl>
            <c:dLbl>
              <c:idx val="1"/>
              <c:layout>
                <c:manualLayout>
                  <c:x val="-2.1613690622199748E-2"/>
                  <c:y val="2.696079472008442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E94370F-28D8-4EB9-ADDB-693E13C9FE65}" type="CATEGORYNAME">
                      <a:rPr lang="en-US" baseline="0">
                        <a:solidFill>
                          <a:srgbClr val="FFFF00"/>
                        </a:solidFill>
                      </a:rPr>
                      <a:pPr>
                        <a:defRPr>
                          <a:solidFill>
                            <a:srgbClr val="FFFF00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FFFF00"/>
                        </a:solidFill>
                      </a:rPr>
                      <a:t>, </a:t>
                    </a:r>
                    <a:fld id="{9E97CD3B-F164-4007-8851-6D05B975D76F}" type="VALUE">
                      <a:rPr lang="en-US" baseline="0">
                        <a:solidFill>
                          <a:srgbClr val="FFFF00"/>
                        </a:solidFill>
                      </a:rPr>
                      <a:pPr>
                        <a:defRPr>
                          <a:solidFill>
                            <a:srgbClr val="FFFF00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rgbClr val="FFFF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387-4068-930B-8FA6798E8E23}"/>
                </c:ext>
              </c:extLst>
            </c:dLbl>
            <c:dLbl>
              <c:idx val="2"/>
              <c:layout>
                <c:manualLayout>
                  <c:x val="-3.1700079579226256E-2"/>
                  <c:y val="-1.715677287199817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386C0B4-22D1-43FD-A122-551745C59E4E}" type="CATEGORYNAME">
                      <a:rPr lang="en-US">
                        <a:solidFill>
                          <a:srgbClr val="92D050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92D050"/>
                        </a:solidFill>
                      </a:rPr>
                      <a:t>, </a:t>
                    </a:r>
                    <a:fld id="{3CB52169-4537-4B77-A2B0-3ECD9FD032D1}" type="VALUE">
                      <a:rPr lang="en-US" baseline="0">
                        <a:solidFill>
                          <a:srgbClr val="92D050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US" baseline="0" dirty="0">
                      <a:solidFill>
                        <a:srgbClr val="92D05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897539370078741"/>
                      <c:h val="5.869365157480315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60A-4F5E-B3D8-739FA593F38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4D9FF9C-F623-4F7B-9029-B324E4303926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D18C171B-F737-4B9A-95B7-20CA33F1E66E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387-4068-930B-8FA6798E8E23}"/>
                </c:ext>
              </c:extLst>
            </c:dLbl>
            <c:dLbl>
              <c:idx val="4"/>
              <c:layout>
                <c:manualLayout>
                  <c:x val="-2.0172777914053086E-2"/>
                  <c:y val="-4.656864542560036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3CA071-2508-49E9-A4B2-AA7FBAFFD170}" type="CATEGORYNAME">
                      <a:rPr lang="en-US">
                        <a:solidFill>
                          <a:srgbClr val="0070C0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0070C0"/>
                        </a:solidFill>
                      </a:rPr>
                      <a:t>, </a:t>
                    </a:r>
                    <a:fld id="{A418104A-4D93-4AE7-9702-5F0CB4640174}" type="VALUE">
                      <a:rPr lang="en-US" baseline="0">
                        <a:solidFill>
                          <a:srgbClr val="0070C0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US" baseline="0" dirty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0049442257217845"/>
                      <c:h val="0.101670767716535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60A-4F5E-B3D8-739FA593F387}"/>
                </c:ext>
              </c:extLst>
            </c:dLbl>
            <c:dLbl>
              <c:idx val="5"/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rgbClr val="FFC000"/>
                        </a:solidFill>
                      </a:rPr>
                      <a:t>Assault </a:t>
                    </a:r>
                    <a:fld id="{94F0CADE-F98B-4AEC-AE7D-1196FC4FB52B}" type="VALUE">
                      <a:rPr lang="en-US" baseline="0" dirty="0">
                        <a:solidFill>
                          <a:srgbClr val="FFC000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US" baseline="0" dirty="0">
                      <a:solidFill>
                        <a:srgbClr val="FFC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82286745406824"/>
                      <c:h val="7.744365157480313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60A-4F5E-B3D8-739FA593F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Larceny</c:v>
                </c:pt>
                <c:pt idx="1">
                  <c:v>Burglary</c:v>
                </c:pt>
                <c:pt idx="2">
                  <c:v>Robbery</c:v>
                </c:pt>
                <c:pt idx="3">
                  <c:v>Rape</c:v>
                </c:pt>
                <c:pt idx="4">
                  <c:v>Motor Vehicle Theft</c:v>
                </c:pt>
                <c:pt idx="5">
                  <c:v>Assault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85</c:v>
                </c:pt>
                <c:pt idx="1">
                  <c:v>11</c:v>
                </c:pt>
                <c:pt idx="2">
                  <c:v>2</c:v>
                </c:pt>
                <c:pt idx="3">
                  <c:v>0</c:v>
                </c:pt>
                <c:pt idx="4">
                  <c:v>5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0A-4F5E-B3D8-739FA593F38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Rape</c:v>
                </c:pt>
                <c:pt idx="1">
                  <c:v>Robbery</c:v>
                </c:pt>
                <c:pt idx="2">
                  <c:v>Assault</c:v>
                </c:pt>
                <c:pt idx="3">
                  <c:v>Burglary</c:v>
                </c:pt>
                <c:pt idx="4">
                  <c:v>Larceny</c:v>
                </c:pt>
                <c:pt idx="5">
                  <c:v>Motor vehicle Theft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15</c:v>
                </c:pt>
                <c:pt idx="3">
                  <c:v>15</c:v>
                </c:pt>
                <c:pt idx="4">
                  <c:v>225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CB-442E-8453-3F6B6685A9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Rape</c:v>
                </c:pt>
                <c:pt idx="1">
                  <c:v>Robbery</c:v>
                </c:pt>
                <c:pt idx="2">
                  <c:v>Assault</c:v>
                </c:pt>
                <c:pt idx="3">
                  <c:v>Burglary</c:v>
                </c:pt>
                <c:pt idx="4">
                  <c:v>Larceny</c:v>
                </c:pt>
                <c:pt idx="5">
                  <c:v>Motor vehicle Theft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15</c:v>
                </c:pt>
                <c:pt idx="3">
                  <c:v>11</c:v>
                </c:pt>
                <c:pt idx="4">
                  <c:v>85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CB-442E-8453-3F6B6685A9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17778303"/>
        <c:axId val="917783711"/>
      </c:barChart>
      <c:catAx>
        <c:axId val="917778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783711"/>
        <c:crosses val="autoZero"/>
        <c:auto val="1"/>
        <c:lblAlgn val="ctr"/>
        <c:lblOffset val="100"/>
        <c:noMultiLvlLbl val="0"/>
      </c:catAx>
      <c:valAx>
        <c:axId val="917783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778303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F8A-4D1E-85B1-48C962201C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F8A-4D1E-85B1-48C962201C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F8A-4D1E-85B1-48C962201C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F8A-4D1E-85B1-48C962201C7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F8A-4D1E-85B1-48C962201C7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F8A-4D1E-85B1-48C962201C71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F8A-4D1E-85B1-48C962201C71}"/>
              </c:ext>
            </c:extLst>
          </c:dPt>
          <c:dPt>
            <c:idx val="7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8F8A-4D1E-85B1-48C962201C7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8F8A-4D1E-85B1-48C962201C71}"/>
              </c:ext>
            </c:extLst>
          </c:dPt>
          <c:dPt>
            <c:idx val="9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8F8A-4D1E-85B1-48C962201C7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8F8A-4D1E-85B1-48C962201C71}"/>
              </c:ext>
            </c:extLst>
          </c:dPt>
          <c:dPt>
            <c:idx val="11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8F8A-4D1E-85B1-48C962201C71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8F8A-4D1E-85B1-48C962201C71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8F8A-4D1E-85B1-48C962201C71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8F8A-4D1E-85B1-48C962201C71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8F8A-4D1E-85B1-48C962201C71}"/>
              </c:ext>
            </c:extLst>
          </c:dPt>
          <c:dPt>
            <c:idx val="16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8F8A-4D1E-85B1-48C962201C71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8F8A-4D1E-85B1-48C962201C71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8F8A-4D1E-85B1-48C962201C71}"/>
              </c:ext>
            </c:extLst>
          </c:dPt>
          <c:dPt>
            <c:idx val="19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8F8A-4D1E-85B1-48C962201C71}"/>
              </c:ext>
            </c:extLst>
          </c:dPt>
          <c:dPt>
            <c:idx val="20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8F8A-4D1E-85B1-48C962201C71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B-8F8A-4D1E-85B1-48C962201C71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Sheet1!$A$2:$A$23</c:f>
              <c:strCache>
                <c:ptCount val="22"/>
                <c:pt idx="0">
                  <c:v>Kidnapping</c:v>
                </c:pt>
                <c:pt idx="1">
                  <c:v>Controlled Substances Sale/Opium, Cocaine</c:v>
                </c:pt>
                <c:pt idx="2">
                  <c:v>Controlled Substances Possession/Opium, Cocaine</c:v>
                </c:pt>
                <c:pt idx="3">
                  <c:v>Controlled Substances  Use, Narcotics</c:v>
                </c:pt>
                <c:pt idx="4">
                  <c:v>Controlled Substances  Use, Other</c:v>
                </c:pt>
                <c:pt idx="5">
                  <c:v>Dangerous Weapons Other Weapons</c:v>
                </c:pt>
                <c:pt idx="6">
                  <c:v>Sex Offenses</c:v>
                </c:pt>
                <c:pt idx="7">
                  <c:v>Forgery &amp; Counterfeiting </c:v>
                </c:pt>
                <c:pt idx="8">
                  <c:v>Prostitution</c:v>
                </c:pt>
                <c:pt idx="9">
                  <c:v>Stolen Property</c:v>
                </c:pt>
                <c:pt idx="10">
                  <c:v>Criminal Mischief</c:v>
                </c:pt>
                <c:pt idx="11">
                  <c:v>Fraud</c:v>
                </c:pt>
                <c:pt idx="12">
                  <c:v>Gambling</c:v>
                </c:pt>
                <c:pt idx="13">
                  <c:v>Offenses Against Public Order</c:v>
                </c:pt>
                <c:pt idx="14">
                  <c:v>Simple Assault</c:v>
                </c:pt>
                <c:pt idx="15">
                  <c:v>Offenses Against Family </c:v>
                </c:pt>
                <c:pt idx="16">
                  <c:v>DWI Alcohol</c:v>
                </c:pt>
                <c:pt idx="17">
                  <c:v>DWI Drugs</c:v>
                </c:pt>
                <c:pt idx="18">
                  <c:v>Unauthorized Use of Motor Vehicles</c:v>
                </c:pt>
                <c:pt idx="19">
                  <c:v>All Other Offenses </c:v>
                </c:pt>
                <c:pt idx="20">
                  <c:v>Liquor Law Violations</c:v>
                </c:pt>
                <c:pt idx="21">
                  <c:v>Disorderly Conduct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0</c:v>
                </c:pt>
                <c:pt idx="1">
                  <c:v>2</c:v>
                </c:pt>
                <c:pt idx="2">
                  <c:v>8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5</c:v>
                </c:pt>
                <c:pt idx="7">
                  <c:v>12</c:v>
                </c:pt>
                <c:pt idx="8">
                  <c:v>1</c:v>
                </c:pt>
                <c:pt idx="9">
                  <c:v>5</c:v>
                </c:pt>
                <c:pt idx="10">
                  <c:v>31</c:v>
                </c:pt>
                <c:pt idx="11">
                  <c:v>8</c:v>
                </c:pt>
                <c:pt idx="12">
                  <c:v>0</c:v>
                </c:pt>
                <c:pt idx="13">
                  <c:v>1</c:v>
                </c:pt>
                <c:pt idx="14">
                  <c:v>40</c:v>
                </c:pt>
                <c:pt idx="15">
                  <c:v>1</c:v>
                </c:pt>
                <c:pt idx="16">
                  <c:v>60</c:v>
                </c:pt>
                <c:pt idx="17">
                  <c:v>10</c:v>
                </c:pt>
                <c:pt idx="18">
                  <c:v>1</c:v>
                </c:pt>
                <c:pt idx="19">
                  <c:v>84</c:v>
                </c:pt>
                <c:pt idx="20">
                  <c:v>1</c:v>
                </c:pt>
                <c:pt idx="2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CE-4CD1-A851-902D44392EC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188648293963258"/>
          <c:y val="1.149983595800525E-2"/>
          <c:w val="0.33561351706036746"/>
          <c:h val="0.9765472440944882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3994411636045498"/>
          <c:y val="0.34656417947756529"/>
          <c:w val="0.1795003280839895"/>
          <c:h val="0.28703037120359953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Totals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241-4B30-A77C-244A2E4F1A79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831-49E1-A2D9-60E0E870AF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831-49E1-A2D9-60E0E870AF42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F241-4B30-A77C-244A2E4F1A79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831-49E1-A2D9-60E0E870AF42}"/>
              </c:ext>
            </c:extLst>
          </c:dPt>
          <c:dPt>
            <c:idx val="5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41-4B30-A77C-244A2E4F1A7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831-49E1-A2D9-60E0E870AF42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F241-4B30-A77C-244A2E4F1A7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9831-49E1-A2D9-60E0E870AF42}"/>
              </c:ext>
            </c:extLst>
          </c:dPt>
          <c:dPt>
            <c:idx val="9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241-4B30-A77C-244A2E4F1A79}"/>
              </c:ext>
            </c:extLst>
          </c:dPt>
          <c:dPt>
            <c:idx val="10"/>
            <c:bubble3D val="0"/>
            <c:spPr>
              <a:solidFill>
                <a:srgbClr val="00FF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9831-49E1-A2D9-60E0E870AF4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9831-49E1-A2D9-60E0E870AF42}"/>
              </c:ext>
            </c:extLst>
          </c:dPt>
          <c:dPt>
            <c:idx val="1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241-4B30-A77C-244A2E4F1A79}"/>
              </c:ext>
            </c:extLst>
          </c:dPt>
          <c:dPt>
            <c:idx val="1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241-4B30-A77C-244A2E4F1A79}"/>
              </c:ext>
            </c:extLst>
          </c:dPt>
          <c:dPt>
            <c:idx val="14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9831-49E1-A2D9-60E0E870AF42}"/>
              </c:ext>
            </c:extLst>
          </c:dPt>
          <c:dPt>
            <c:idx val="15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8589-4419-B34B-FA094F97517A}"/>
              </c:ext>
            </c:extLst>
          </c:dPt>
          <c:dPt>
            <c:idx val="16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7887-4052-AA43-E9588C2F94A8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7887-4052-AA43-E9588C2F94A8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7887-4052-AA43-E9588C2F94A8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7887-4052-AA43-E9588C2F94A8}"/>
              </c:ext>
            </c:extLst>
          </c:dPt>
          <c:dPt>
            <c:idx val="2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9B22-4F1A-AA93-FA2947B4051B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B-1B4F-44F1-92A3-B0DBEF8AD00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Sheet1!$A$2:$A$23</c:f>
              <c:strCache>
                <c:ptCount val="22"/>
                <c:pt idx="0">
                  <c:v>Kidnapping</c:v>
                </c:pt>
                <c:pt idx="1">
                  <c:v>Controlled Substances Sale, Cocaine</c:v>
                </c:pt>
                <c:pt idx="2">
                  <c:v>Controlled Substances Use, Cocaine</c:v>
                </c:pt>
                <c:pt idx="3">
                  <c:v>Controlled Substances  Use, Narcotics</c:v>
                </c:pt>
                <c:pt idx="4">
                  <c:v>Controlled Substances Use, Other </c:v>
                </c:pt>
                <c:pt idx="5">
                  <c:v>Dangerous Weapons Handguns</c:v>
                </c:pt>
                <c:pt idx="6">
                  <c:v>Sex Offenses</c:v>
                </c:pt>
                <c:pt idx="7">
                  <c:v>Forgery &amp; Counterfeiting</c:v>
                </c:pt>
                <c:pt idx="8">
                  <c:v>Prostitution</c:v>
                </c:pt>
                <c:pt idx="9">
                  <c:v>Stolen Property</c:v>
                </c:pt>
                <c:pt idx="10">
                  <c:v>Criminal Mischief</c:v>
                </c:pt>
                <c:pt idx="11">
                  <c:v>Fraud</c:v>
                </c:pt>
                <c:pt idx="12">
                  <c:v>Gambling</c:v>
                </c:pt>
                <c:pt idx="13">
                  <c:v>Offesnses  Against Public Order</c:v>
                </c:pt>
                <c:pt idx="14">
                  <c:v>Simple Assault</c:v>
                </c:pt>
                <c:pt idx="15">
                  <c:v>Offesnes Against Family</c:v>
                </c:pt>
                <c:pt idx="16">
                  <c:v>DWI Alcohol</c:v>
                </c:pt>
                <c:pt idx="17">
                  <c:v>DWI Drugs</c:v>
                </c:pt>
                <c:pt idx="18">
                  <c:v>Unauthroized Use of Motor Vehicles</c:v>
                </c:pt>
                <c:pt idx="19">
                  <c:v>Liquor Law Violations</c:v>
                </c:pt>
                <c:pt idx="20">
                  <c:v>All Other Offenses</c:v>
                </c:pt>
                <c:pt idx="21">
                  <c:v>Disorderly Conduct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  <c:pt idx="7">
                  <c:v>6</c:v>
                </c:pt>
                <c:pt idx="8">
                  <c:v>0</c:v>
                </c:pt>
                <c:pt idx="9">
                  <c:v>4</c:v>
                </c:pt>
                <c:pt idx="10">
                  <c:v>28</c:v>
                </c:pt>
                <c:pt idx="11">
                  <c:v>8</c:v>
                </c:pt>
                <c:pt idx="12">
                  <c:v>0</c:v>
                </c:pt>
                <c:pt idx="13">
                  <c:v>0</c:v>
                </c:pt>
                <c:pt idx="14">
                  <c:v>40</c:v>
                </c:pt>
                <c:pt idx="15">
                  <c:v>4</c:v>
                </c:pt>
                <c:pt idx="16">
                  <c:v>43</c:v>
                </c:pt>
                <c:pt idx="17">
                  <c:v>6</c:v>
                </c:pt>
                <c:pt idx="18">
                  <c:v>0</c:v>
                </c:pt>
                <c:pt idx="19">
                  <c:v>3</c:v>
                </c:pt>
                <c:pt idx="20">
                  <c:v>49</c:v>
                </c:pt>
                <c:pt idx="2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41-4B30-A77C-244A2E4F1A7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765216190081499"/>
          <c:y val="4.1667376037454781E-2"/>
          <c:w val="0.33182152230971129"/>
          <c:h val="0.9448747960558984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9980314960629914E-2"/>
          <c:y val="2.803667144608913E-2"/>
          <c:w val="0.88159678477690284"/>
          <c:h val="0.7172824141578012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347584"/>
        <c:axId val="109349120"/>
      </c:barChart>
      <c:catAx>
        <c:axId val="1093475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9349120"/>
        <c:crosses val="autoZero"/>
        <c:auto val="1"/>
        <c:lblAlgn val="ctr"/>
        <c:lblOffset val="100"/>
        <c:noMultiLvlLbl val="0"/>
      </c:catAx>
      <c:valAx>
        <c:axId val="109349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93475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Controlled Substances Use</c:v>
                </c:pt>
                <c:pt idx="1">
                  <c:v>Controled Substances Sale</c:v>
                </c:pt>
                <c:pt idx="2">
                  <c:v>Dangerous Weapons Handguns &amp; Others</c:v>
                </c:pt>
                <c:pt idx="3">
                  <c:v>Sex Offenses</c:v>
                </c:pt>
                <c:pt idx="4">
                  <c:v>Forgery &amp; Counterfeiting</c:v>
                </c:pt>
                <c:pt idx="5">
                  <c:v>Prostitution</c:v>
                </c:pt>
                <c:pt idx="6">
                  <c:v>Stolen Property</c:v>
                </c:pt>
                <c:pt idx="7">
                  <c:v>Criminal Mischief</c:v>
                </c:pt>
                <c:pt idx="8">
                  <c:v>Fraud</c:v>
                </c:pt>
                <c:pt idx="9">
                  <c:v>Simple Assault</c:v>
                </c:pt>
                <c:pt idx="10">
                  <c:v>Offenses Against Family</c:v>
                </c:pt>
                <c:pt idx="11">
                  <c:v>DWI Alcohol</c:v>
                </c:pt>
                <c:pt idx="12">
                  <c:v>DWI Drugs</c:v>
                </c:pt>
                <c:pt idx="13">
                  <c:v>Unauthorized Use of Motor Vehicles</c:v>
                </c:pt>
                <c:pt idx="14">
                  <c:v>All Other Offenses</c:v>
                </c:pt>
                <c:pt idx="15">
                  <c:v>Disorderly Conduct</c:v>
                </c:pt>
                <c:pt idx="16">
                  <c:v>Liquor law Violations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8</c:v>
                </c:pt>
                <c:pt idx="1">
                  <c:v>2</c:v>
                </c:pt>
                <c:pt idx="2">
                  <c:v>1</c:v>
                </c:pt>
                <c:pt idx="3">
                  <c:v>5</c:v>
                </c:pt>
                <c:pt idx="4">
                  <c:v>12</c:v>
                </c:pt>
                <c:pt idx="5">
                  <c:v>1</c:v>
                </c:pt>
                <c:pt idx="6">
                  <c:v>5</c:v>
                </c:pt>
                <c:pt idx="7">
                  <c:v>31</c:v>
                </c:pt>
                <c:pt idx="8">
                  <c:v>8</c:v>
                </c:pt>
                <c:pt idx="9">
                  <c:v>40</c:v>
                </c:pt>
                <c:pt idx="10">
                  <c:v>1</c:v>
                </c:pt>
                <c:pt idx="11">
                  <c:v>60</c:v>
                </c:pt>
                <c:pt idx="12">
                  <c:v>10</c:v>
                </c:pt>
                <c:pt idx="13">
                  <c:v>1</c:v>
                </c:pt>
                <c:pt idx="14">
                  <c:v>84</c:v>
                </c:pt>
                <c:pt idx="15">
                  <c:v>5</c:v>
                </c:pt>
                <c:pt idx="1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3D-4E29-B612-7BD13210AA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Controlled Substances Use</c:v>
                </c:pt>
                <c:pt idx="1">
                  <c:v>Controled Substances Sale</c:v>
                </c:pt>
                <c:pt idx="2">
                  <c:v>Dangerous Weapons Handguns &amp; Others</c:v>
                </c:pt>
                <c:pt idx="3">
                  <c:v>Sex Offenses</c:v>
                </c:pt>
                <c:pt idx="4">
                  <c:v>Forgery &amp; Counterfeiting</c:v>
                </c:pt>
                <c:pt idx="5">
                  <c:v>Prostitution</c:v>
                </c:pt>
                <c:pt idx="6">
                  <c:v>Stolen Property</c:v>
                </c:pt>
                <c:pt idx="7">
                  <c:v>Criminal Mischief</c:v>
                </c:pt>
                <c:pt idx="8">
                  <c:v>Fraud</c:v>
                </c:pt>
                <c:pt idx="9">
                  <c:v>Simple Assault</c:v>
                </c:pt>
                <c:pt idx="10">
                  <c:v>Offenses Against Family</c:v>
                </c:pt>
                <c:pt idx="11">
                  <c:v>DWI Alcohol</c:v>
                </c:pt>
                <c:pt idx="12">
                  <c:v>DWI Drugs</c:v>
                </c:pt>
                <c:pt idx="13">
                  <c:v>Unauthorized Use of Motor Vehicles</c:v>
                </c:pt>
                <c:pt idx="14">
                  <c:v>All Other Offenses</c:v>
                </c:pt>
                <c:pt idx="15">
                  <c:v>Disorderly Conduct</c:v>
                </c:pt>
                <c:pt idx="16">
                  <c:v>Liquor law Violations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6</c:v>
                </c:pt>
                <c:pt idx="5">
                  <c:v>0</c:v>
                </c:pt>
                <c:pt idx="6">
                  <c:v>4</c:v>
                </c:pt>
                <c:pt idx="7">
                  <c:v>28</c:v>
                </c:pt>
                <c:pt idx="8">
                  <c:v>8</c:v>
                </c:pt>
                <c:pt idx="9">
                  <c:v>40</c:v>
                </c:pt>
                <c:pt idx="10">
                  <c:v>4</c:v>
                </c:pt>
                <c:pt idx="11">
                  <c:v>43</c:v>
                </c:pt>
                <c:pt idx="12">
                  <c:v>6</c:v>
                </c:pt>
                <c:pt idx="13">
                  <c:v>1</c:v>
                </c:pt>
                <c:pt idx="14">
                  <c:v>49</c:v>
                </c:pt>
                <c:pt idx="15">
                  <c:v>4</c:v>
                </c:pt>
                <c:pt idx="1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88-4298-8122-2BAB23232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28589007"/>
        <c:axId val="928580687"/>
      </c:barChart>
      <c:catAx>
        <c:axId val="928589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8580687"/>
        <c:crosses val="autoZero"/>
        <c:auto val="1"/>
        <c:lblAlgn val="ctr"/>
        <c:lblOffset val="100"/>
        <c:noMultiLvlLbl val="0"/>
      </c:catAx>
      <c:valAx>
        <c:axId val="928580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8589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Rape</c:v>
                </c:pt>
                <c:pt idx="1">
                  <c:v>Robbery</c:v>
                </c:pt>
                <c:pt idx="2">
                  <c:v>Aggravated Assault</c:v>
                </c:pt>
                <c:pt idx="3">
                  <c:v>Burglary</c:v>
                </c:pt>
                <c:pt idx="4">
                  <c:v>Larceny</c:v>
                </c:pt>
                <c:pt idx="5">
                  <c:v>Motor Vehicle Theft</c:v>
                </c:pt>
                <c:pt idx="6">
                  <c:v>Kidnapping</c:v>
                </c:pt>
                <c:pt idx="7">
                  <c:v>Controlled Substance Sale</c:v>
                </c:pt>
                <c:pt idx="8">
                  <c:v>Controlled Substance Possession</c:v>
                </c:pt>
                <c:pt idx="9">
                  <c:v>Dangerous Weapon</c:v>
                </c:pt>
                <c:pt idx="10">
                  <c:v>Sex Offenses</c:v>
                </c:pt>
                <c:pt idx="11">
                  <c:v>Prostitution</c:v>
                </c:pt>
                <c:pt idx="12">
                  <c:v>Forgery &amp; Counterfeiting</c:v>
                </c:pt>
                <c:pt idx="13">
                  <c:v>Stolen Property Possession</c:v>
                </c:pt>
                <c:pt idx="14">
                  <c:v>Criminal Mischief</c:v>
                </c:pt>
                <c:pt idx="15">
                  <c:v>Fraud</c:v>
                </c:pt>
                <c:pt idx="16">
                  <c:v>Offenses Against Public</c:v>
                </c:pt>
                <c:pt idx="17">
                  <c:v>Simple Assault</c:v>
                </c:pt>
                <c:pt idx="18">
                  <c:v>Offenses Against Family</c:v>
                </c:pt>
                <c:pt idx="19">
                  <c:v>Driving Under Influence</c:v>
                </c:pt>
                <c:pt idx="20">
                  <c:v>Unauthorized Use of Vehicle</c:v>
                </c:pt>
                <c:pt idx="21">
                  <c:v>All other Offenses</c:v>
                </c:pt>
                <c:pt idx="22">
                  <c:v>Disorderly Conduct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1</c:v>
                </c:pt>
                <c:pt idx="1">
                  <c:v>1</c:v>
                </c:pt>
                <c:pt idx="2">
                  <c:v>10</c:v>
                </c:pt>
                <c:pt idx="3">
                  <c:v>5</c:v>
                </c:pt>
                <c:pt idx="4">
                  <c:v>24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  <c:pt idx="8">
                  <c:v>7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10</c:v>
                </c:pt>
                <c:pt idx="13">
                  <c:v>5</c:v>
                </c:pt>
                <c:pt idx="14">
                  <c:v>9</c:v>
                </c:pt>
                <c:pt idx="15">
                  <c:v>3</c:v>
                </c:pt>
                <c:pt idx="16">
                  <c:v>2</c:v>
                </c:pt>
                <c:pt idx="17">
                  <c:v>33</c:v>
                </c:pt>
                <c:pt idx="18">
                  <c:v>3</c:v>
                </c:pt>
                <c:pt idx="19">
                  <c:v>62</c:v>
                </c:pt>
                <c:pt idx="20">
                  <c:v>1</c:v>
                </c:pt>
                <c:pt idx="21">
                  <c:v>60</c:v>
                </c:pt>
                <c:pt idx="2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71-4EFC-B383-EB3166D29B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Rape</c:v>
                </c:pt>
                <c:pt idx="1">
                  <c:v>Robbery</c:v>
                </c:pt>
                <c:pt idx="2">
                  <c:v>Aggravated Assault</c:v>
                </c:pt>
                <c:pt idx="3">
                  <c:v>Burglary</c:v>
                </c:pt>
                <c:pt idx="4">
                  <c:v>Larceny</c:v>
                </c:pt>
                <c:pt idx="5">
                  <c:v>Motor Vehicle Theft</c:v>
                </c:pt>
                <c:pt idx="6">
                  <c:v>Kidnapping</c:v>
                </c:pt>
                <c:pt idx="7">
                  <c:v>Controlled Substance Sale</c:v>
                </c:pt>
                <c:pt idx="8">
                  <c:v>Controlled Substance Possession</c:v>
                </c:pt>
                <c:pt idx="9">
                  <c:v>Dangerous Weapon</c:v>
                </c:pt>
                <c:pt idx="10">
                  <c:v>Sex Offenses</c:v>
                </c:pt>
                <c:pt idx="11">
                  <c:v>Prostitution</c:v>
                </c:pt>
                <c:pt idx="12">
                  <c:v>Forgery &amp; Counterfeiting</c:v>
                </c:pt>
                <c:pt idx="13">
                  <c:v>Stolen Property Possession</c:v>
                </c:pt>
                <c:pt idx="14">
                  <c:v>Criminal Mischief</c:v>
                </c:pt>
                <c:pt idx="15">
                  <c:v>Fraud</c:v>
                </c:pt>
                <c:pt idx="16">
                  <c:v>Offenses Against Public</c:v>
                </c:pt>
                <c:pt idx="17">
                  <c:v>Simple Assault</c:v>
                </c:pt>
                <c:pt idx="18">
                  <c:v>Offenses Against Family</c:v>
                </c:pt>
                <c:pt idx="19">
                  <c:v>Driving Under Influence</c:v>
                </c:pt>
                <c:pt idx="20">
                  <c:v>Unauthorized Use of Vehicle</c:v>
                </c:pt>
                <c:pt idx="21">
                  <c:v>All other Offenses</c:v>
                </c:pt>
                <c:pt idx="22">
                  <c:v>Disorderly Conduct</c:v>
                </c:pt>
              </c:strCache>
            </c:strRef>
          </c:cat>
          <c:val>
            <c:numRef>
              <c:f>Sheet1!$C$2:$C$24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7</c:v>
                </c:pt>
                <c:pt idx="4">
                  <c:v>11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6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4</c:v>
                </c:pt>
                <c:pt idx="13">
                  <c:v>3</c:v>
                </c:pt>
                <c:pt idx="14">
                  <c:v>10</c:v>
                </c:pt>
                <c:pt idx="15">
                  <c:v>2</c:v>
                </c:pt>
                <c:pt idx="16">
                  <c:v>0</c:v>
                </c:pt>
                <c:pt idx="17">
                  <c:v>17</c:v>
                </c:pt>
                <c:pt idx="18">
                  <c:v>4</c:v>
                </c:pt>
                <c:pt idx="19">
                  <c:v>48</c:v>
                </c:pt>
                <c:pt idx="20">
                  <c:v>0</c:v>
                </c:pt>
                <c:pt idx="21">
                  <c:v>36</c:v>
                </c:pt>
                <c:pt idx="2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71-4EFC-B383-EB3166D29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34533024"/>
        <c:axId val="934534688"/>
      </c:barChart>
      <c:catAx>
        <c:axId val="93453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4534688"/>
        <c:crosses val="autoZero"/>
        <c:auto val="1"/>
        <c:lblAlgn val="ctr"/>
        <c:lblOffset val="100"/>
        <c:noMultiLvlLbl val="0"/>
      </c:catAx>
      <c:valAx>
        <c:axId val="93453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453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255878171478563E-2"/>
          <c:y val="4.3872214341934786E-2"/>
          <c:w val="0.93964689960629921"/>
          <c:h val="0.56299821925513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Robbery</c:v>
                </c:pt>
                <c:pt idx="1">
                  <c:v>Burglary</c:v>
                </c:pt>
                <c:pt idx="2">
                  <c:v>Simple Assault</c:v>
                </c:pt>
                <c:pt idx="3">
                  <c:v>All Other Offenses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76-4BA1-984D-E3936B931B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Robbery</c:v>
                </c:pt>
                <c:pt idx="1">
                  <c:v>Burglary</c:v>
                </c:pt>
                <c:pt idx="2">
                  <c:v>Simple Assault</c:v>
                </c:pt>
                <c:pt idx="3">
                  <c:v>All Other Offenses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76-4BA1-984D-E3936B931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03278048"/>
        <c:axId val="803273472"/>
      </c:barChart>
      <c:catAx>
        <c:axId val="80327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3273472"/>
        <c:crosses val="autoZero"/>
        <c:auto val="1"/>
        <c:lblAlgn val="ctr"/>
        <c:lblOffset val="100"/>
        <c:noMultiLvlLbl val="0"/>
      </c:catAx>
      <c:valAx>
        <c:axId val="80327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327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Race &amp; Ethnic Origin</a:t>
            </a:r>
          </a:p>
        </c:rich>
      </c:tx>
      <c:layout>
        <c:manualLayout>
          <c:xMode val="edge"/>
          <c:yMode val="edge"/>
          <c:x val="0.40138008530183727"/>
          <c:y val="3.1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302788216550449E-2"/>
          <c:y val="0.10115614949539758"/>
          <c:w val="0.91851330637974027"/>
          <c:h val="0.75855143987283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216</c:v>
                </c:pt>
                <c:pt idx="1">
                  <c:v>184</c:v>
                </c:pt>
                <c:pt idx="2">
                  <c:v>95</c:v>
                </c:pt>
                <c:pt idx="3">
                  <c:v>39</c:v>
                </c:pt>
                <c:pt idx="4">
                  <c:v>137</c:v>
                </c:pt>
                <c:pt idx="5">
                  <c:v>147</c:v>
                </c:pt>
                <c:pt idx="6">
                  <c:v>187</c:v>
                </c:pt>
                <c:pt idx="7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D7-40CA-B06D-A56316B370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45</c:v>
                </c:pt>
                <c:pt idx="1">
                  <c:v>32</c:v>
                </c:pt>
                <c:pt idx="2">
                  <c:v>28</c:v>
                </c:pt>
                <c:pt idx="3">
                  <c:v>14</c:v>
                </c:pt>
                <c:pt idx="4">
                  <c:v>55</c:v>
                </c:pt>
                <c:pt idx="5">
                  <c:v>45</c:v>
                </c:pt>
                <c:pt idx="6">
                  <c:v>50</c:v>
                </c:pt>
                <c:pt idx="7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D7-40CA-B06D-A56316B370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2</c:v>
                </c:pt>
                <c:pt idx="1">
                  <c:v>9</c:v>
                </c:pt>
                <c:pt idx="2">
                  <c:v>2</c:v>
                </c:pt>
                <c:pt idx="3">
                  <c:v>2</c:v>
                </c:pt>
                <c:pt idx="4">
                  <c:v>14</c:v>
                </c:pt>
                <c:pt idx="5">
                  <c:v>7</c:v>
                </c:pt>
                <c:pt idx="6">
                  <c:v>12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D7-40CA-B06D-A56316B3702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Native American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6000"/>
                    <a:lumMod val="104000"/>
                  </a:schemeClr>
                </a:gs>
                <a:gs pos="100000">
                  <a:schemeClr val="accent4">
                    <a:shade val="84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D7-40CA-B06D-A56316B3702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Sheet1!$F$2:$F$9</c:f>
              <c:numCache>
                <c:formatCode>General</c:formatCode>
                <c:ptCount val="8"/>
                <c:pt idx="0">
                  <c:v>123</c:v>
                </c:pt>
                <c:pt idx="1">
                  <c:v>103</c:v>
                </c:pt>
                <c:pt idx="2">
                  <c:v>65</c:v>
                </c:pt>
                <c:pt idx="3">
                  <c:v>52</c:v>
                </c:pt>
                <c:pt idx="4">
                  <c:v>86</c:v>
                </c:pt>
                <c:pt idx="5">
                  <c:v>87</c:v>
                </c:pt>
                <c:pt idx="6">
                  <c:v>129</c:v>
                </c:pt>
                <c:pt idx="7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D7-40CA-B06D-A56316B3702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Non-Hispanic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Sheet1!$G$2:$G$9</c:f>
              <c:numCache>
                <c:formatCode>General</c:formatCode>
                <c:ptCount val="8"/>
                <c:pt idx="0">
                  <c:v>140</c:v>
                </c:pt>
                <c:pt idx="1">
                  <c:v>122</c:v>
                </c:pt>
                <c:pt idx="2">
                  <c:v>60</c:v>
                </c:pt>
                <c:pt idx="3">
                  <c:v>55</c:v>
                </c:pt>
                <c:pt idx="4">
                  <c:v>120</c:v>
                </c:pt>
                <c:pt idx="5">
                  <c:v>110</c:v>
                </c:pt>
                <c:pt idx="6">
                  <c:v>120</c:v>
                </c:pt>
                <c:pt idx="7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D7-40CA-B06D-A56316B370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447229759"/>
        <c:axId val="1447230175"/>
      </c:barChart>
      <c:catAx>
        <c:axId val="144722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7230175"/>
        <c:crosses val="autoZero"/>
        <c:auto val="1"/>
        <c:lblAlgn val="ctr"/>
        <c:lblOffset val="100"/>
        <c:noMultiLvlLbl val="0"/>
      </c:catAx>
      <c:valAx>
        <c:axId val="1447230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722975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Race &amp; Ethnic Origin</a:t>
            </a:r>
          </a:p>
        </c:rich>
      </c:tx>
      <c:layout>
        <c:manualLayout>
          <c:xMode val="edge"/>
          <c:yMode val="edge"/>
          <c:x val="0.40138008530183727"/>
          <c:y val="3.1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164</c:v>
                </c:pt>
                <c:pt idx="1">
                  <c:v>284</c:v>
                </c:pt>
                <c:pt idx="2">
                  <c:v>334</c:v>
                </c:pt>
                <c:pt idx="3">
                  <c:v>446</c:v>
                </c:pt>
                <c:pt idx="4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D7-40CA-B06D-A56316B370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53</c:v>
                </c:pt>
                <c:pt idx="1">
                  <c:v>115</c:v>
                </c:pt>
                <c:pt idx="2">
                  <c:v>111</c:v>
                </c:pt>
                <c:pt idx="3">
                  <c:v>179</c:v>
                </c:pt>
                <c:pt idx="4">
                  <c:v>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D7-40CA-B06D-A56316B370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3</c:v>
                </c:pt>
                <c:pt idx="1">
                  <c:v>17</c:v>
                </c:pt>
                <c:pt idx="2">
                  <c:v>9</c:v>
                </c:pt>
                <c:pt idx="3">
                  <c:v>13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D7-40CA-B06D-A56316B3702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Native American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6000"/>
                    <a:lumMod val="104000"/>
                  </a:schemeClr>
                </a:gs>
                <a:gs pos="100000">
                  <a:schemeClr val="accent4">
                    <a:shade val="84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D7-40CA-B06D-A56316B3702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107</c:v>
                </c:pt>
                <c:pt idx="1">
                  <c:v>172</c:v>
                </c:pt>
                <c:pt idx="2">
                  <c:v>222</c:v>
                </c:pt>
                <c:pt idx="3">
                  <c:v>330</c:v>
                </c:pt>
                <c:pt idx="4">
                  <c:v>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D7-40CA-B06D-A56316B3702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Non-Hispanic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Sheet1!$G$2:$G$6</c:f>
              <c:numCache>
                <c:formatCode>General</c:formatCode>
                <c:ptCount val="5"/>
                <c:pt idx="0">
                  <c:v>113</c:v>
                </c:pt>
                <c:pt idx="1">
                  <c:v>244</c:v>
                </c:pt>
                <c:pt idx="2">
                  <c:v>232</c:v>
                </c:pt>
                <c:pt idx="3">
                  <c:v>308</c:v>
                </c:pt>
                <c:pt idx="4">
                  <c:v>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D7-40CA-B06D-A56316B370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447229759"/>
        <c:axId val="1447230175"/>
      </c:barChart>
      <c:catAx>
        <c:axId val="144722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7230175"/>
        <c:crosses val="autoZero"/>
        <c:auto val="1"/>
        <c:lblAlgn val="ctr"/>
        <c:lblOffset val="100"/>
        <c:noMultiLvlLbl val="0"/>
      </c:catAx>
      <c:valAx>
        <c:axId val="1447230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722975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Arrests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215</c:v>
                </c:pt>
                <c:pt idx="1">
                  <c:v>416</c:v>
                </c:pt>
                <c:pt idx="2">
                  <c:v>451</c:v>
                </c:pt>
                <c:pt idx="3">
                  <c:v>638</c:v>
                </c:pt>
                <c:pt idx="4">
                  <c:v>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D7-40CA-B06D-A56316B370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447229759"/>
        <c:axId val="1447230175"/>
      </c:barChart>
      <c:catAx>
        <c:axId val="144722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7230175"/>
        <c:crosses val="autoZero"/>
        <c:auto val="1"/>
        <c:lblAlgn val="ctr"/>
        <c:lblOffset val="100"/>
        <c:noMultiLvlLbl val="0"/>
      </c:catAx>
      <c:valAx>
        <c:axId val="1447230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722975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824803149606302E-2"/>
          <c:y val="7.8907480314960535E-3"/>
          <c:w val="0.63848950131233595"/>
          <c:h val="0.95773425196850392"/>
        </c:manualLayout>
      </c:layout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8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</a:rPr>
              <a:t>Totals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530864009835423"/>
          <c:y val="0.18012146059960654"/>
          <c:w val="0.39514637063587821"/>
          <c:h val="0.6721409109699363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Totals</c:v>
                </c:pt>
              </c:strCache>
            </c:strRef>
          </c:tx>
          <c:spPr>
            <a:ln w="0"/>
            <a:effectLst>
              <a:softEdge rad="0"/>
            </a:effectLst>
          </c:spPr>
          <c:dPt>
            <c:idx val="0"/>
            <c:bubble3D val="0"/>
            <c:spPr>
              <a:solidFill>
                <a:srgbClr val="00B050"/>
              </a:solidFill>
              <a:ln w="0">
                <a:solidFill>
                  <a:schemeClr val="lt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1-7387-4068-930B-8FA6798E8E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0">
                <a:solidFill>
                  <a:schemeClr val="lt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3-7387-4068-930B-8FA6798E8E2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0">
                <a:solidFill>
                  <a:schemeClr val="lt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2-860A-4F5E-B3D8-739FA593F387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0">
                <a:solidFill>
                  <a:schemeClr val="lt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7-7387-4068-930B-8FA6798E8E23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0">
                <a:solidFill>
                  <a:schemeClr val="lt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3-860A-4F5E-B3D8-739FA593F3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0">
                <a:solidFill>
                  <a:schemeClr val="lt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1-860A-4F5E-B3D8-739FA593F387}"/>
              </c:ext>
            </c:extLst>
          </c:dPt>
          <c:dLbls>
            <c:dLbl>
              <c:idx val="0"/>
              <c:layout>
                <c:manualLayout>
                  <c:x val="8.645476248879784E-3"/>
                  <c:y val="-0.6764708493403"/>
                </c:manualLayout>
              </c:layout>
              <c:tx>
                <c:rich>
                  <a:bodyPr/>
                  <a:lstStyle/>
                  <a:p>
                    <a:fld id="{83433658-72D9-4201-870F-FEA3F481221D}" type="CATEGORYNAME">
                      <a:rPr lang="en-US">
                        <a:solidFill>
                          <a:srgbClr val="00B050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4A526533-E15C-4755-B6E1-19857DFAFEAE}" type="VALUE">
                      <a:rPr lang="en-US" baseline="0">
                        <a:solidFill>
                          <a:srgbClr val="00B050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387-4068-930B-8FA6798E8E23}"/>
                </c:ext>
              </c:extLst>
            </c:dLbl>
            <c:dLbl>
              <c:idx val="1"/>
              <c:layout>
                <c:manualLayout>
                  <c:x val="-2.1613690622199748E-2"/>
                  <c:y val="2.6960794720084422E-2"/>
                </c:manualLayout>
              </c:layout>
              <c:tx>
                <c:rich>
                  <a:bodyPr/>
                  <a:lstStyle/>
                  <a:p>
                    <a:fld id="{FE94370F-28D8-4EB9-ADDB-693E13C9FE65}" type="CATEGORYNAME">
                      <a:rPr lang="en-US">
                        <a:solidFill>
                          <a:schemeClr val="tx2">
                            <a:lumMod val="90000"/>
                          </a:schemeClr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tx2">
                            <a:lumMod val="90000"/>
                          </a:schemeClr>
                        </a:solidFill>
                      </a:rPr>
                      <a:t>, </a:t>
                    </a:r>
                    <a:fld id="{9E97CD3B-F164-4007-8851-6D05B975D76F}" type="VALUE">
                      <a:rPr lang="en-US" baseline="0">
                        <a:solidFill>
                          <a:schemeClr val="tx2">
                            <a:lumMod val="90000"/>
                          </a:schemeClr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tx2">
                          <a:lumMod val="9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387-4068-930B-8FA6798E8E23}"/>
                </c:ext>
              </c:extLst>
            </c:dLbl>
            <c:dLbl>
              <c:idx val="2"/>
              <c:layout>
                <c:manualLayout>
                  <c:x val="-3.1700079579226256E-2"/>
                  <c:y val="-1.715677287199817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386C0B4-22D1-43FD-A122-551745C59E4E}" type="CATEGORYNAME">
                      <a:rPr lang="en-US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FF0000"/>
                        </a:solidFill>
                      </a:rPr>
                      <a:t>, </a:t>
                    </a:r>
                    <a:fld id="{3CB52169-4537-4B77-A2B0-3ECD9FD032D1}" type="VALUE">
                      <a:rPr lang="en-US" baseline="0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US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897539370078741"/>
                      <c:h val="5.869365157480315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60A-4F5E-B3D8-739FA593F38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4D9FF9C-F623-4F7B-9029-B324E4303926}" type="CATEGORYNAME">
                      <a:rPr lang="en-US">
                        <a:solidFill>
                          <a:srgbClr val="FFFF00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rgbClr val="FFFF00"/>
                        </a:solidFill>
                      </a:rPr>
                      <a:t>, </a:t>
                    </a:r>
                    <a:fld id="{D18C171B-F737-4B9A-95B7-20CA33F1E66E}" type="VALUE">
                      <a:rPr lang="en-US" baseline="0">
                        <a:solidFill>
                          <a:srgbClr val="FFFF00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rgbClr val="FFFF00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387-4068-930B-8FA6798E8E23}"/>
                </c:ext>
              </c:extLst>
            </c:dLbl>
            <c:dLbl>
              <c:idx val="4"/>
              <c:layout>
                <c:manualLayout>
                  <c:x val="-2.0172777914053086E-2"/>
                  <c:y val="-4.656864542560036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3CA071-2508-49E9-A4B2-AA7FBAFFD170}" type="CATEGORYNAME">
                      <a:rPr lang="en-US">
                        <a:solidFill>
                          <a:srgbClr val="0070C0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0070C0"/>
                        </a:solidFill>
                      </a:rPr>
                      <a:t>, </a:t>
                    </a:r>
                    <a:fld id="{A418104A-4D93-4AE7-9702-5F0CB4640174}" type="VALUE">
                      <a:rPr lang="en-US" baseline="0">
                        <a:solidFill>
                          <a:srgbClr val="0070C0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US" baseline="0" dirty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0049442257217845"/>
                      <c:h val="0.101670767716535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60A-4F5E-B3D8-739FA593F387}"/>
                </c:ext>
              </c:extLst>
            </c:dLbl>
            <c:dLbl>
              <c:idx val="5"/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rgbClr val="FFC000"/>
                        </a:solidFill>
                      </a:rPr>
                      <a:t>Assault </a:t>
                    </a:r>
                    <a:fld id="{94F0CADE-F98B-4AEC-AE7D-1196FC4FB52B}" type="VALUE">
                      <a:rPr lang="en-US" baseline="0" dirty="0">
                        <a:solidFill>
                          <a:srgbClr val="FFC000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US" baseline="0" dirty="0">
                      <a:solidFill>
                        <a:srgbClr val="FFC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82286745406824"/>
                      <c:h val="7.744365157480313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60A-4F5E-B3D8-739FA593F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Larceny</c:v>
                </c:pt>
                <c:pt idx="1">
                  <c:v>Burglary</c:v>
                </c:pt>
                <c:pt idx="2">
                  <c:v>Robbery</c:v>
                </c:pt>
                <c:pt idx="3">
                  <c:v>Rape</c:v>
                </c:pt>
                <c:pt idx="4">
                  <c:v>Motor Vehicle Theft</c:v>
                </c:pt>
                <c:pt idx="5">
                  <c:v>Assault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225</c:v>
                </c:pt>
                <c:pt idx="1">
                  <c:v>15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0A-4F5E-B3D8-739FA593F38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5500647596249404"/>
          <c:y val="0.34560542432195973"/>
          <c:w val="9.9836592915113209E-3"/>
          <c:h val="6.1728395061728392E-3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824803149606302E-2"/>
          <c:y val="7.8907480314960535E-3"/>
          <c:w val="0.63848950131233595"/>
          <c:h val="0.95773425196850392"/>
        </c:manualLayout>
      </c:layout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0.82383</cdr:x>
      <cdr:y>0.37647</cdr:y>
    </cdr:from>
    <cdr:to>
      <cdr:x>0.92369</cdr:x>
      <cdr:y>0.51765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BBC5D51-BA17-4D93-A1B9-B7410561410E}"/>
            </a:ext>
          </a:extLst>
        </cdr:cNvPr>
        <cdr:cNvSpPr txBox="1"/>
      </cdr:nvSpPr>
      <cdr:spPr>
        <a:xfrm xmlns:a="http://schemas.openxmlformats.org/drawingml/2006/main">
          <a:off x="7543800" y="2438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0.82383</cdr:x>
      <cdr:y>0.37647</cdr:y>
    </cdr:from>
    <cdr:to>
      <cdr:x>0.92369</cdr:x>
      <cdr:y>0.51765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BBC5D51-BA17-4D93-A1B9-B7410561410E}"/>
            </a:ext>
          </a:extLst>
        </cdr:cNvPr>
        <cdr:cNvSpPr txBox="1"/>
      </cdr:nvSpPr>
      <cdr:spPr>
        <a:xfrm xmlns:a="http://schemas.openxmlformats.org/drawingml/2006/main">
          <a:off x="7543800" y="2438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ACC02F-4518-470A-8834-1C2AB663A3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r>
              <a:rPr lang="en-US"/>
              <a:t>2020 UCR Part l Offenses (reported to VMPD)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B13D6D-3568-4CB1-A66F-F2E2273CA8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7DA79EB-A728-4B09-8094-F2DFD3A0419E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B5DE4F-816D-42CD-809E-990C4A7E3F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12DCA-D01A-40D6-AD04-EBD3812A94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6B9DA00-19A8-4805-B8E4-1218B8572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7139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r>
              <a:rPr lang="en-US"/>
              <a:t>2020 UCR Part l Offenses (reported to VMPD)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BF8DF4D-2AA2-4DE3-8EAF-8AAAE4C503A8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CBCAA92-4C4C-453B-8DAD-422F23B06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2877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CAA92-4C4C-453B-8DAD-422F23B06EF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A75A702D-2CB4-4EF9-92C2-D4FF578DA19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2020 UCR Part l Offenses (reported to VMPD)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07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CAA92-4C4C-453B-8DAD-422F23B06EF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44CB5106-11E1-4DCB-A352-3E39CF5B61C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2020 UCR Part l Offenses (reported to VMPD)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07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CAA92-4C4C-453B-8DAD-422F23B06EF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8717AF2-8D4A-416A-AF31-4E353127AB2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2020 UCR Part l Offenses (reported to VMPD)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0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C117-2FFC-4E12-A6A8-AEE5F0800A03}" type="datetime1">
              <a:rPr lang="en-US" smtClean="0"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9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3C34-A9EC-4A43-BBDD-825F9BF96A9C}" type="datetime1">
              <a:rPr lang="en-US" smtClean="0"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8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A4A1-E786-4783-A704-8E460D7E79FC}" type="datetime1">
              <a:rPr lang="en-US" smtClean="0"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089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A4A1-E786-4783-A704-8E460D7E79FC}" type="datetime1">
              <a:rPr lang="en-US" smtClean="0"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632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A4A1-E786-4783-A704-8E460D7E79FC}" type="datetime1">
              <a:rPr lang="en-US" smtClean="0"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9608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A4A1-E786-4783-A704-8E460D7E79FC}" type="datetime1">
              <a:rPr lang="en-US" smtClean="0"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33274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A4A1-E786-4783-A704-8E460D7E79FC}" type="datetime1">
              <a:rPr lang="en-US" smtClean="0"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1313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116F-86EE-429F-AE3E-D0C013AB9537}" type="datetime1">
              <a:rPr lang="en-US" smtClean="0"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45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C430-35AF-4119-92A5-C3FE578FFD08}" type="datetime1">
              <a:rPr lang="en-US" smtClean="0"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6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D765-BA74-4560-B82C-ED6970FF8736}" type="datetime1">
              <a:rPr lang="en-US" smtClean="0"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46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A636-4090-41BC-8833-FB748A899802}" type="datetime1">
              <a:rPr lang="en-US" smtClean="0"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9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712D-4424-488E-A1FC-B925D59E77BC}" type="datetime1">
              <a:rPr lang="en-US" smtClean="0"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0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A6E8-D414-4D92-B91C-F566E0CC0C90}" type="datetime1">
              <a:rPr lang="en-US" smtClean="0"/>
              <a:t>2/18/2026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6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73D5-9D47-429E-A8F9-C5B7D68341FD}" type="datetime1">
              <a:rPr lang="en-US" smtClean="0"/>
              <a:t>2/18/2026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2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41EF-80BE-4E44-AE12-16907A587081}" type="datetime1">
              <a:rPr lang="en-US" smtClean="0"/>
              <a:t>2/18/2026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4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F805-D6BB-4D52-A48D-184E27BAFD62}" type="datetime1">
              <a:rPr lang="en-US" smtClean="0"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3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1230B6CA-AD58-4634-883C-4ACFD4ED1E1F}" type="datetime1">
              <a:rPr lang="en-US" smtClean="0"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6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D8BA4A1-E786-4783-A704-8E460D7E79FC}" type="datetime1">
              <a:rPr lang="en-US" smtClean="0"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91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79352" y="609600"/>
            <a:ext cx="4599335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THE VILLAGE of MAMARONECK POLICE DEPARTMENT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" r="256"/>
          <a:stretch/>
        </p:blipFill>
        <p:spPr>
          <a:xfrm>
            <a:off x="885555" y="1814702"/>
            <a:ext cx="2562666" cy="3030068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779353" y="2666999"/>
            <a:ext cx="4703693" cy="33958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800" i="1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Uniform Crime Reporting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8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2024-2025</a:t>
            </a:r>
          </a:p>
        </p:txBody>
      </p:sp>
    </p:spTree>
    <p:extLst>
      <p:ext uri="{BB962C8B-B14F-4D97-AF65-F5344CB8AC3E}">
        <p14:creationId xmlns:p14="http://schemas.microsoft.com/office/powerpoint/2010/main" val="225184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2024–2025 UCR </a:t>
            </a:r>
            <a:r>
              <a:rPr lang="en-US" sz="2400" i="1" dirty="0">
                <a:latin typeface="Calibri" panose="020F0502020204030204" pitchFamily="34" charset="0"/>
              </a:rPr>
              <a:t>Part II Offenses (reported to VMPD) 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116" y="5257800"/>
            <a:ext cx="1296239" cy="1524000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991456"/>
              </p:ext>
            </p:extLst>
          </p:nvPr>
        </p:nvGraphicFramePr>
        <p:xfrm>
          <a:off x="0" y="838200"/>
          <a:ext cx="9144000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DB72779-562D-4EF9-971E-B856827C83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8959127"/>
              </p:ext>
            </p:extLst>
          </p:nvPr>
        </p:nvGraphicFramePr>
        <p:xfrm>
          <a:off x="228600" y="838201"/>
          <a:ext cx="8686800" cy="441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59310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chart, application, table, Excel">
            <a:extLst>
              <a:ext uri="{FF2B5EF4-FFF2-40B4-BE49-F238E27FC236}">
                <a16:creationId xmlns:a16="http://schemas.microsoft.com/office/drawing/2014/main" id="{7D9CA0D4-6B63-52A9-AA5A-43850DCE6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86767"/>
            <a:ext cx="8382000" cy="44411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2024-2025 Domestic Violence Victim Data Annualized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116" y="5257800"/>
            <a:ext cx="129623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67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2021 Reported Homicide Detail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116" y="5257800"/>
            <a:ext cx="1296239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5410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*In </a:t>
            </a:r>
            <a:r>
              <a:rPr lang="en-US" dirty="0">
                <a:latin typeface="Calibri" panose="020F0502020204030204" pitchFamily="34" charset="0"/>
              </a:rPr>
              <a:t>2025 VMPD did not have any reported homicides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D381671-90CA-403D-8A36-E7C8EA1B72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674778"/>
              </p:ext>
            </p:extLst>
          </p:nvPr>
        </p:nvGraphicFramePr>
        <p:xfrm>
          <a:off x="106874" y="766465"/>
          <a:ext cx="8884726" cy="4491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7543800" imgH="5791044" progId="Acrobat.Document.2017">
                  <p:embed/>
                </p:oleObj>
              </mc:Choice>
              <mc:Fallback>
                <p:oleObj name="Acrobat Document" r:id="rId3" imgW="7543800" imgH="5791044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874" y="766465"/>
                        <a:ext cx="8884726" cy="4491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1433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12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2024-2025 Reported Arrests </a:t>
            </a:r>
            <a:r>
              <a:rPr lang="en-US" sz="2400" i="1" dirty="0">
                <a:latin typeface="Calibri" panose="020F0502020204030204" pitchFamily="34" charset="0"/>
              </a:rPr>
              <a:t>Part I &amp; II Offenses</a:t>
            </a:r>
            <a:r>
              <a:rPr lang="en-US" sz="2400" dirty="0">
                <a:latin typeface="Calibri" panose="020F0502020204030204" pitchFamily="34" charset="0"/>
              </a:rPr>
              <a:t> (18+)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116" y="5257800"/>
            <a:ext cx="1296239" cy="152400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8B5F637-BC52-40CC-9529-5EBFE4C23C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2728047"/>
              </p:ext>
            </p:extLst>
          </p:nvPr>
        </p:nvGraphicFramePr>
        <p:xfrm>
          <a:off x="228600" y="609600"/>
          <a:ext cx="8763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5861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12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2024-2025 Reported Arrests </a:t>
            </a:r>
            <a:r>
              <a:rPr lang="en-US" sz="2400" i="1" dirty="0">
                <a:latin typeface="Calibri" panose="020F0502020204030204" pitchFamily="34" charset="0"/>
              </a:rPr>
              <a:t>Part I &amp; II Offenses</a:t>
            </a:r>
            <a:r>
              <a:rPr lang="en-US" sz="2400" dirty="0">
                <a:latin typeface="Calibri" panose="020F0502020204030204" pitchFamily="34" charset="0"/>
              </a:rPr>
              <a:t> (under 18)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3170" y="5181600"/>
            <a:ext cx="1296239" cy="152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447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2024 Reported Arrests </a:t>
            </a:r>
            <a:r>
              <a:rPr lang="en-US" sz="2400" i="1" dirty="0">
                <a:latin typeface="Calibri" panose="020F0502020204030204" pitchFamily="34" charset="0"/>
              </a:rPr>
              <a:t>Part I &amp;II (under 18)	6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r>
              <a:rPr lang="en-US" sz="2400" i="1" dirty="0">
                <a:latin typeface="Calibri" panose="020F0502020204030204" pitchFamily="34" charset="0"/>
              </a:rPr>
              <a:t>	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3124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31630" y="388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2025 Reported Arrests </a:t>
            </a:r>
            <a:r>
              <a:rPr lang="en-US" sz="2400" i="1" dirty="0">
                <a:latin typeface="Calibri" panose="020F0502020204030204" pitchFamily="34" charset="0"/>
              </a:rPr>
              <a:t>Part I &amp;II (under 18)	3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r>
              <a:rPr lang="en-US" sz="2400" i="1" dirty="0">
                <a:latin typeface="Calibri" panose="020F0502020204030204" pitchFamily="34" charset="0"/>
              </a:rPr>
              <a:t>	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14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12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2024-2025 Reported Arrests </a:t>
            </a:r>
            <a:r>
              <a:rPr lang="en-US" sz="2400" i="1" dirty="0">
                <a:latin typeface="Calibri" panose="020F0502020204030204" pitchFamily="34" charset="0"/>
              </a:rPr>
              <a:t>Part I &amp; II Offenses</a:t>
            </a:r>
            <a:r>
              <a:rPr lang="en-US" sz="2400" dirty="0">
                <a:latin typeface="Calibri" panose="020F0502020204030204" pitchFamily="34" charset="0"/>
              </a:rPr>
              <a:t> (under 18)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116" y="5257800"/>
            <a:ext cx="1296239" cy="1524000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6E19E85-0858-4615-A2BA-34BAC4126F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8436056"/>
              </p:ext>
            </p:extLst>
          </p:nvPr>
        </p:nvGraphicFramePr>
        <p:xfrm>
          <a:off x="152400" y="537865"/>
          <a:ext cx="8839200" cy="4719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8635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able">
            <a:extLst>
              <a:ext uri="{FF2B5EF4-FFF2-40B4-BE49-F238E27FC236}">
                <a16:creationId xmlns:a16="http://schemas.microsoft.com/office/drawing/2014/main" id="{03A6411A-3F13-02E6-7224-05193F52A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6468"/>
            <a:ext cx="8763000" cy="44989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28600" y="10885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Hate Crimes reported to VMPD in 2024-2025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116" y="5257800"/>
            <a:ext cx="129623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7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78" y="1"/>
            <a:ext cx="9135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</a:rPr>
              <a:t>2024-2025 Addendum:                       Catalytic Convertors Stolen Cases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116" y="5257800"/>
            <a:ext cx="1296239" cy="152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7ACB13-35B8-463B-8C25-7BF69B5E5DB8}"/>
              </a:ext>
            </a:extLst>
          </p:cNvPr>
          <p:cNvSpPr txBox="1"/>
          <p:nvPr/>
        </p:nvSpPr>
        <p:spPr>
          <a:xfrm>
            <a:off x="838200" y="175573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u="sng" dirty="0">
              <a:latin typeface="Calibri" panose="020F0502020204030204" pitchFamily="34" charset="0"/>
            </a:endParaRPr>
          </a:p>
          <a:p>
            <a:pPr algn="ctr"/>
            <a:r>
              <a:rPr lang="en-US" sz="2400" u="sng" dirty="0">
                <a:latin typeface="Calibri" panose="020F0502020204030204" pitchFamily="34" charset="0"/>
              </a:rPr>
              <a:t> </a:t>
            </a:r>
            <a:endParaRPr lang="en-US" i="1" u="sng" dirty="0"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B6434C-674E-4F15-A372-19A97230B963}"/>
              </a:ext>
            </a:extLst>
          </p:cNvPr>
          <p:cNvSpPr txBox="1"/>
          <p:nvPr/>
        </p:nvSpPr>
        <p:spPr>
          <a:xfrm>
            <a:off x="5181600" y="175573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u="sng" dirty="0">
              <a:latin typeface="Calibri" panose="020F0502020204030204" pitchFamily="34" charset="0"/>
            </a:endParaRPr>
          </a:p>
          <a:p>
            <a:pPr algn="ctr"/>
            <a:r>
              <a:rPr lang="en-US" sz="2400" u="sng" dirty="0">
                <a:latin typeface="Calibri" panose="020F0502020204030204" pitchFamily="34" charset="0"/>
              </a:rPr>
              <a:t> </a:t>
            </a:r>
            <a:endParaRPr lang="en-US" i="1" u="sng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D68230-9EB9-483F-8A72-30CF51393B36}"/>
              </a:ext>
            </a:extLst>
          </p:cNvPr>
          <p:cNvSpPr txBox="1"/>
          <p:nvPr/>
        </p:nvSpPr>
        <p:spPr>
          <a:xfrm>
            <a:off x="5334001" y="1755730"/>
            <a:ext cx="1866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DA1C2E-6BD2-F04F-09FB-07B234EE51D9}"/>
              </a:ext>
            </a:extLst>
          </p:cNvPr>
          <p:cNvSpPr txBox="1"/>
          <p:nvPr/>
        </p:nvSpPr>
        <p:spPr>
          <a:xfrm>
            <a:off x="1828801" y="1828800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7ECAC4-34FA-C058-4281-9ECEAB15682E}"/>
              </a:ext>
            </a:extLst>
          </p:cNvPr>
          <p:cNvSpPr txBox="1"/>
          <p:nvPr/>
        </p:nvSpPr>
        <p:spPr>
          <a:xfrm>
            <a:off x="1524000" y="381893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</a:rPr>
              <a:t>100% Decrease</a:t>
            </a:r>
          </a:p>
        </p:txBody>
      </p:sp>
    </p:spTree>
    <p:extLst>
      <p:ext uri="{BB962C8B-B14F-4D97-AF65-F5344CB8AC3E}">
        <p14:creationId xmlns:p14="http://schemas.microsoft.com/office/powerpoint/2010/main" val="379507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78" y="1"/>
            <a:ext cx="9135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</a:rPr>
              <a:t>2024-2025 Addendum: Vehicle Break- ins (</a:t>
            </a:r>
            <a:r>
              <a:rPr lang="en-US" sz="4000" i="1" dirty="0">
                <a:latin typeface="Calibri" panose="020F0502020204030204" pitchFamily="34" charset="0"/>
              </a:rPr>
              <a:t>VBI)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116" y="5257800"/>
            <a:ext cx="1296239" cy="152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7ACB13-35B8-463B-8C25-7BF69B5E5DB8}"/>
              </a:ext>
            </a:extLst>
          </p:cNvPr>
          <p:cNvSpPr txBox="1"/>
          <p:nvPr/>
        </p:nvSpPr>
        <p:spPr>
          <a:xfrm>
            <a:off x="609600" y="12954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Calibri" panose="020F0502020204030204" pitchFamily="34" charset="0"/>
              </a:rPr>
              <a:t> </a:t>
            </a:r>
            <a:endParaRPr lang="en-US" i="1" u="sng" dirty="0"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B6434C-674E-4F15-A372-19A97230B963}"/>
              </a:ext>
            </a:extLst>
          </p:cNvPr>
          <p:cNvSpPr txBox="1"/>
          <p:nvPr/>
        </p:nvSpPr>
        <p:spPr>
          <a:xfrm>
            <a:off x="5257800" y="1295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Calibri" panose="020F0502020204030204" pitchFamily="34" charset="0"/>
              </a:rPr>
              <a:t> </a:t>
            </a:r>
            <a:endParaRPr lang="en-US" i="1" u="sng" dirty="0"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38639C-C8CD-45F0-B2FC-54AEC7F7DFA1}"/>
              </a:ext>
            </a:extLst>
          </p:cNvPr>
          <p:cNvSpPr txBox="1"/>
          <p:nvPr/>
        </p:nvSpPr>
        <p:spPr>
          <a:xfrm>
            <a:off x="1943285" y="2928019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</a:rPr>
              <a:t>88% Decrease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84310D-2E1B-473A-8118-9E7244CD12DD}"/>
              </a:ext>
            </a:extLst>
          </p:cNvPr>
          <p:cNvSpPr txBox="1"/>
          <p:nvPr/>
        </p:nvSpPr>
        <p:spPr>
          <a:xfrm>
            <a:off x="0" y="4161863"/>
            <a:ext cx="9135122" cy="1909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Calibri" panose="020F0502020204030204" pitchFamily="34" charset="0"/>
              </a:rPr>
              <a:t>Please emphasize to residents: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</a:rPr>
              <a:t>Remove anything of value from your car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</a:rPr>
              <a:t>Lock your Car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</a:rPr>
              <a:t>Do not leave key fobs in your car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D68230-9EB9-483F-8A72-30CF51393B36}"/>
              </a:ext>
            </a:extLst>
          </p:cNvPr>
          <p:cNvSpPr txBox="1"/>
          <p:nvPr/>
        </p:nvSpPr>
        <p:spPr>
          <a:xfrm>
            <a:off x="5715000" y="990600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148480-3A88-40D5-3CD9-76D65E05E43F}"/>
              </a:ext>
            </a:extLst>
          </p:cNvPr>
          <p:cNvSpPr txBox="1"/>
          <p:nvPr/>
        </p:nvSpPr>
        <p:spPr>
          <a:xfrm>
            <a:off x="1371600" y="990600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1227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78" y="1"/>
            <a:ext cx="9135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</a:rPr>
              <a:t>2024 Addendum: Stolen Check Cases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116" y="5257800"/>
            <a:ext cx="1296239" cy="152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B6434C-674E-4F15-A372-19A97230B963}"/>
              </a:ext>
            </a:extLst>
          </p:cNvPr>
          <p:cNvSpPr txBox="1"/>
          <p:nvPr/>
        </p:nvSpPr>
        <p:spPr>
          <a:xfrm>
            <a:off x="5029200" y="1162190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latin typeface="Calibri" panose="020F0502020204030204" pitchFamily="34" charset="0"/>
              </a:rPr>
              <a:t>2025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</a:rPr>
              <a:t>16</a:t>
            </a:r>
            <a:r>
              <a:rPr lang="en-US" sz="4000" u="sng" dirty="0">
                <a:latin typeface="Calibri" panose="020F0502020204030204" pitchFamily="34" charset="0"/>
              </a:rPr>
              <a:t> </a:t>
            </a:r>
            <a:endParaRPr lang="en-US" sz="4000" i="1" u="sng" dirty="0"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84310D-2E1B-473A-8118-9E7244CD12DD}"/>
              </a:ext>
            </a:extLst>
          </p:cNvPr>
          <p:cNvSpPr txBox="1"/>
          <p:nvPr/>
        </p:nvSpPr>
        <p:spPr>
          <a:xfrm>
            <a:off x="106874" y="4161863"/>
            <a:ext cx="7632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Calibri" panose="020F0502020204030204" pitchFamily="34" charset="0"/>
              </a:rPr>
              <a:t>Please emphasize to residents: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</a:rPr>
              <a:t>Please pay your bills online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</a:rPr>
              <a:t>Do not mail out checks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</a:rPr>
              <a:t>If you do mail out checks, please use a gel pen to write on the check.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D68230-9EB9-483F-8A72-30CF51393B36}"/>
              </a:ext>
            </a:extLst>
          </p:cNvPr>
          <p:cNvSpPr txBox="1"/>
          <p:nvPr/>
        </p:nvSpPr>
        <p:spPr>
          <a:xfrm>
            <a:off x="1905000" y="1219200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125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C5D7D6-59D5-2474-353B-2BBCDC0DF91F}"/>
              </a:ext>
            </a:extLst>
          </p:cNvPr>
          <p:cNvSpPr txBox="1"/>
          <p:nvPr/>
        </p:nvSpPr>
        <p:spPr>
          <a:xfrm>
            <a:off x="2667000" y="3304634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87% Decrease</a:t>
            </a:r>
          </a:p>
        </p:txBody>
      </p:sp>
    </p:spTree>
    <p:extLst>
      <p:ext uri="{BB962C8B-B14F-4D97-AF65-F5344CB8AC3E}">
        <p14:creationId xmlns:p14="http://schemas.microsoft.com/office/powerpoint/2010/main" val="316894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6" y="71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Uniform Crime Reporting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438" y="66460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</a:rPr>
              <a:t>Uniform Crime Reports </a:t>
            </a:r>
            <a:r>
              <a:rPr lang="en-US" sz="3600" i="1" dirty="0">
                <a:latin typeface="Calibri" panose="020F0502020204030204" pitchFamily="34" charset="0"/>
              </a:rPr>
              <a:t>(UCR)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438" y="150280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Law Enforcement Agencies across New York State provide the NYS Division of Criminal Justice Services </a:t>
            </a:r>
            <a:r>
              <a:rPr lang="en-US" sz="2000" i="1" dirty="0">
                <a:latin typeface="Calibri" panose="020F0502020204030204" pitchFamily="34" charset="0"/>
              </a:rPr>
              <a:t>(DCJS) </a:t>
            </a:r>
            <a:r>
              <a:rPr lang="en-US" sz="2000" dirty="0">
                <a:latin typeface="Calibri" panose="020F0502020204030204" pitchFamily="34" charset="0"/>
              </a:rPr>
              <a:t>with a report of all reported crimes that occurred within the jurisdiction on a monthly basis</a:t>
            </a:r>
            <a:endParaRPr lang="en-US" sz="2000" i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566" y="251846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The format of the report and crime definitions are determined by the FBI and DCJS ultimately submits these reports to the FBI which compiles national statistics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3004" y="35643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i="1" dirty="0">
                <a:latin typeface="Calibri" panose="020F0502020204030204" pitchFamily="34" charset="0"/>
              </a:rPr>
              <a:t>UCR </a:t>
            </a:r>
            <a:r>
              <a:rPr lang="en-US" sz="2000" dirty="0">
                <a:latin typeface="Calibri" panose="020F0502020204030204" pitchFamily="34" charset="0"/>
              </a:rPr>
              <a:t>is separated into 7 sections: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949627"/>
            <a:ext cx="91188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</a:rPr>
              <a:t>Section 1 	Reported Part I Offenses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</a:rPr>
              <a:t>Section 2	Reported Part II Offenses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</a:rPr>
              <a:t>Section 3	Domestic Violence Victim Data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</a:rPr>
              <a:t>Section 4	Reported Homicide Detail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</a:rPr>
              <a:t>Section 5	Reported Arrests (18+)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</a:rPr>
              <a:t>Section 6	Reported Arrests (Under 18)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</a:rPr>
              <a:t>Section 7	Reported Hate Crime Detail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116" y="5257800"/>
            <a:ext cx="129623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26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2018-2025</a:t>
            </a:r>
            <a:r>
              <a:rPr lang="en-US" sz="2400" i="1" dirty="0">
                <a:latin typeface="Calibri" panose="020F0502020204030204" pitchFamily="34" charset="0"/>
              </a:rPr>
              <a:t> Finger-printable only Arrests by Race and Ethnic Origin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116" y="5257800"/>
            <a:ext cx="1296239" cy="152400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0E974DB-006A-4F4C-B7F2-D61847DE95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928256"/>
              </p:ext>
            </p:extLst>
          </p:nvPr>
        </p:nvGraphicFramePr>
        <p:xfrm>
          <a:off x="106874" y="838200"/>
          <a:ext cx="8930252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6274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2021-2025</a:t>
            </a:r>
            <a:r>
              <a:rPr lang="en-US" sz="2400" i="1" dirty="0">
                <a:latin typeface="Calibri" panose="020F0502020204030204" pitchFamily="34" charset="0"/>
              </a:rPr>
              <a:t> All Arrests by Race and Ethnic Origin 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116" y="5257800"/>
            <a:ext cx="1296239" cy="152400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0E974DB-006A-4F4C-B7F2-D61847DE95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5371153"/>
              </p:ext>
            </p:extLst>
          </p:nvPr>
        </p:nvGraphicFramePr>
        <p:xfrm>
          <a:off x="106873" y="838200"/>
          <a:ext cx="8929481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6000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2021-2025</a:t>
            </a:r>
            <a:r>
              <a:rPr lang="en-US" sz="2400" i="1" dirty="0">
                <a:latin typeface="Calibri" panose="020F0502020204030204" pitchFamily="34" charset="0"/>
              </a:rPr>
              <a:t> All VMPD Arrests 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116" y="5257800"/>
            <a:ext cx="1296239" cy="152400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0E974DB-006A-4F4C-B7F2-D61847DE95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7138857"/>
              </p:ext>
            </p:extLst>
          </p:nvPr>
        </p:nvGraphicFramePr>
        <p:xfrm>
          <a:off x="457200" y="838200"/>
          <a:ext cx="7282146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2477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12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2024-2025 Reported Offenses &amp; Arrests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116" y="5257800"/>
            <a:ext cx="1296239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5815" y="69523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2024 Reported </a:t>
            </a:r>
            <a:r>
              <a:rPr lang="en-US" sz="2400" i="1" dirty="0">
                <a:latin typeface="Calibri" panose="020F0502020204030204" pitchFamily="34" charset="0"/>
              </a:rPr>
              <a:t>Part I Offenses	  267</a:t>
            </a:r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2024 Reported </a:t>
            </a:r>
            <a:r>
              <a:rPr lang="en-US" sz="2400" i="1" dirty="0">
                <a:latin typeface="Calibri" panose="020F0502020204030204" pitchFamily="34" charset="0"/>
              </a:rPr>
              <a:t>Part II Offenses 282</a:t>
            </a:r>
            <a:endParaRPr lang="en-US" sz="2400" u="sng" dirty="0">
              <a:latin typeface="Calibri" panose="020F0502020204030204" pitchFamily="34" charset="0"/>
            </a:endParaRPr>
          </a:p>
          <a:p>
            <a:r>
              <a:rPr lang="en-US" sz="2400" i="1" dirty="0">
                <a:latin typeface="Calibri" panose="020F0502020204030204" pitchFamily="34" charset="0"/>
              </a:rPr>
              <a:t>				</a:t>
            </a:r>
            <a:r>
              <a:rPr lang="en-US" sz="2000" i="1" dirty="0">
                <a:latin typeface="Calibri" panose="020F0502020204030204" pitchFamily="34" charset="0"/>
              </a:rPr>
              <a:t>Total:</a:t>
            </a:r>
            <a:r>
              <a:rPr lang="en-US" sz="2400" i="1" dirty="0">
                <a:latin typeface="Calibri" panose="020F0502020204030204" pitchFamily="34" charset="0"/>
              </a:rPr>
              <a:t>		549</a:t>
            </a:r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14" y="18221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2024 Reported Arrests </a:t>
            </a:r>
            <a:r>
              <a:rPr lang="en-US" sz="2400" i="1" dirty="0">
                <a:latin typeface="Calibri" panose="020F0502020204030204" pitchFamily="34" charset="0"/>
              </a:rPr>
              <a:t>Part I &amp;II	317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2024 Reported Arrests Non-UCR 321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2024 Total Arrests (UCR Part I &amp; II &amp; Non-UCR) 638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313" y="3505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2025 Reported </a:t>
            </a:r>
            <a:r>
              <a:rPr lang="en-US" sz="2400" i="1" dirty="0">
                <a:latin typeface="Calibri" panose="020F0502020204030204" pitchFamily="34" charset="0"/>
              </a:rPr>
              <a:t>Part I Offenses	  118</a:t>
            </a:r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2025 Reported </a:t>
            </a:r>
            <a:r>
              <a:rPr lang="en-US" sz="2400" i="1" dirty="0">
                <a:latin typeface="Calibri" panose="020F0502020204030204" pitchFamily="34" charset="0"/>
              </a:rPr>
              <a:t>Part II Offenses 205</a:t>
            </a:r>
            <a:endParaRPr lang="en-US" sz="2400" u="sng" dirty="0">
              <a:latin typeface="Calibri" panose="020F0502020204030204" pitchFamily="34" charset="0"/>
            </a:endParaRPr>
          </a:p>
          <a:p>
            <a:r>
              <a:rPr lang="en-US" sz="2400" i="1" dirty="0">
                <a:latin typeface="Calibri" panose="020F0502020204030204" pitchFamily="34" charset="0"/>
              </a:rPr>
              <a:t>				</a:t>
            </a:r>
            <a:r>
              <a:rPr lang="en-US" sz="2000" i="1" dirty="0">
                <a:latin typeface="Calibri" panose="020F0502020204030204" pitchFamily="34" charset="0"/>
              </a:rPr>
              <a:t>Total:</a:t>
            </a:r>
            <a:r>
              <a:rPr lang="en-US" sz="2400" i="1" dirty="0">
                <a:latin typeface="Calibri" panose="020F0502020204030204" pitchFamily="34" charset="0"/>
              </a:rPr>
              <a:t>		323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3124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D39082-7ACC-492F-8C18-FAECF809660E}"/>
              </a:ext>
            </a:extLst>
          </p:cNvPr>
          <p:cNvSpPr txBox="1"/>
          <p:nvPr/>
        </p:nvSpPr>
        <p:spPr>
          <a:xfrm rot="10800000" flipV="1">
            <a:off x="15814" y="4745505"/>
            <a:ext cx="72231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2025 Reported Arrests </a:t>
            </a:r>
            <a:r>
              <a:rPr lang="en-US" sz="2400" i="1" dirty="0">
                <a:latin typeface="Calibri" panose="020F0502020204030204" pitchFamily="34" charset="0"/>
              </a:rPr>
              <a:t>Part I &amp;II	186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2025 Reported Arrests Non-UCR    545 </a:t>
            </a:r>
            <a:r>
              <a:rPr lang="en-US" sz="2400" b="1" i="1" u="sng" dirty="0">
                <a:latin typeface="Calibri" panose="020F0502020204030204" pitchFamily="34" charset="0"/>
              </a:rPr>
              <a:t>41% increase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2025 Total Arrests (UCR Part I &amp; II &amp; Non-UCR) 731</a:t>
            </a:r>
          </a:p>
        </p:txBody>
      </p:sp>
    </p:spTree>
    <p:extLst>
      <p:ext uri="{BB962C8B-B14F-4D97-AF65-F5344CB8AC3E}">
        <p14:creationId xmlns:p14="http://schemas.microsoft.com/office/powerpoint/2010/main" val="409145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2896"/>
            <a:ext cx="9151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</a:rPr>
              <a:t>Uniform Crime Reports </a:t>
            </a:r>
            <a:r>
              <a:rPr lang="en-US" sz="3600" i="1" dirty="0">
                <a:latin typeface="Calibri" panose="020F0502020204030204" pitchFamily="34" charset="0"/>
              </a:rPr>
              <a:t>(UCR)</a:t>
            </a:r>
            <a:r>
              <a:rPr lang="en-US" sz="3600" dirty="0">
                <a:latin typeface="Calibri" panose="020F0502020204030204" pitchFamily="34" charset="0"/>
              </a:rPr>
              <a:t>: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 Part I and II definitions</a:t>
            </a:r>
            <a:endParaRPr lang="en-US" sz="3600" i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i="1" dirty="0">
                <a:latin typeface="Calibri" panose="020F0502020204030204" pitchFamily="34" charset="0"/>
              </a:rPr>
              <a:t>Part I Offense:</a:t>
            </a:r>
            <a:r>
              <a:rPr lang="en-US" sz="2000" dirty="0">
                <a:latin typeface="Calibri" panose="020F0502020204030204" pitchFamily="34" charset="0"/>
              </a:rPr>
              <a:t> Considered to be Violent Crime (as defined by the FBI) and includes:</a:t>
            </a:r>
            <a:endParaRPr lang="en-US" sz="2000" i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24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In 2024 VMPD received  267 reported </a:t>
            </a:r>
            <a:r>
              <a:rPr lang="en-US" sz="2000" i="1" dirty="0">
                <a:latin typeface="Calibri" panose="020F0502020204030204" pitchFamily="34" charset="0"/>
              </a:rPr>
              <a:t>Part I Offenses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In 2025 VMPD received  118 reported </a:t>
            </a:r>
            <a:r>
              <a:rPr lang="en-US" sz="2000" i="1" dirty="0">
                <a:latin typeface="Calibri" panose="020F0502020204030204" pitchFamily="34" charset="0"/>
              </a:rPr>
              <a:t>Part I Offenses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6900" y="1981200"/>
            <a:ext cx="6019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i="1" dirty="0">
                <a:latin typeface="Calibri" panose="020F0502020204030204" pitchFamily="34" charset="0"/>
              </a:rPr>
              <a:t>Murder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i="1" dirty="0">
                <a:latin typeface="Calibri" panose="020F0502020204030204" pitchFamily="34" charset="0"/>
              </a:rPr>
              <a:t>Negligent Manslaughter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i="1" dirty="0">
                <a:latin typeface="Calibri" panose="020F0502020204030204" pitchFamily="34" charset="0"/>
              </a:rPr>
              <a:t>Rape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i="1" dirty="0">
                <a:latin typeface="Calibri" panose="020F0502020204030204" pitchFamily="34" charset="0"/>
              </a:rPr>
              <a:t>Robbery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i="1" dirty="0">
                <a:latin typeface="Calibri" panose="020F0502020204030204" pitchFamily="34" charset="0"/>
              </a:rPr>
              <a:t>Aggravated Assault (typically involves a weapon)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i="1" dirty="0">
                <a:latin typeface="Calibri" panose="020F0502020204030204" pitchFamily="34" charset="0"/>
              </a:rPr>
              <a:t>Burglary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i="1" dirty="0">
                <a:latin typeface="Calibri" panose="020F0502020204030204" pitchFamily="34" charset="0"/>
              </a:rPr>
              <a:t>Larceny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i="1" dirty="0">
                <a:latin typeface="Calibri" panose="020F0502020204030204" pitchFamily="34" charset="0"/>
              </a:rPr>
              <a:t>Motor Vehicle Theft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116" y="5257800"/>
            <a:ext cx="1296239" cy="152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5333D5-5856-2DFB-37A6-9778DE12F0C9}"/>
              </a:ext>
            </a:extLst>
          </p:cNvPr>
          <p:cNvSpPr txBox="1"/>
          <p:nvPr/>
        </p:nvSpPr>
        <p:spPr>
          <a:xfrm>
            <a:off x="2971800" y="5620941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55% Decrease</a:t>
            </a:r>
          </a:p>
        </p:txBody>
      </p:sp>
    </p:spTree>
    <p:extLst>
      <p:ext uri="{BB962C8B-B14F-4D97-AF65-F5344CB8AC3E}">
        <p14:creationId xmlns:p14="http://schemas.microsoft.com/office/powerpoint/2010/main" val="2199937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2896"/>
            <a:ext cx="9151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</a:rPr>
              <a:t>Uniform Crime Reports </a:t>
            </a:r>
            <a:r>
              <a:rPr lang="en-US" sz="3600" i="1" dirty="0">
                <a:latin typeface="Calibri" panose="020F0502020204030204" pitchFamily="34" charset="0"/>
              </a:rPr>
              <a:t>(UCR)</a:t>
            </a:r>
            <a:r>
              <a:rPr lang="en-US" sz="3600" dirty="0">
                <a:latin typeface="Calibri" panose="020F0502020204030204" pitchFamily="34" charset="0"/>
              </a:rPr>
              <a:t>: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 </a:t>
            </a:r>
            <a:endParaRPr lang="en-US" sz="3600" i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838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i="1" dirty="0">
                <a:latin typeface="Calibri" panose="020F0502020204030204" pitchFamily="34" charset="0"/>
              </a:rPr>
              <a:t>Part II Offense: Considered to be a “less” Violent Crime (as defined by the FBI)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454129"/>
            <a:ext cx="4357779" cy="310854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Arson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Kidnapping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Controlled Substance Sale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Controlled Substance Possession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Dangerous Weapons (defined as “possession”)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Bribery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Sex Offenses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Extortion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Forgery &amp; Counterfeiting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Prostitution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Patronizing Prostitutes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Stolen Property Possession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Coercion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Criminal Mischief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116" y="5257800"/>
            <a:ext cx="1296239" cy="152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68642" y="1478571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Fraud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Gambling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Offenses Against Public Order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Embezzlement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Simple Assault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Offenses Against Family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Driving Under the Influence (Alcohol &amp; Drugs)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Unauthorized Use of Vehicle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Possession of Burglar Tools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Liquor Law Violations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Disorderly Conduct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Public Intoxication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Loitering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All other Offenses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724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In 2024 VMPD received 282 reported </a:t>
            </a:r>
            <a:r>
              <a:rPr lang="en-US" sz="2000" i="1" dirty="0">
                <a:latin typeface="Calibri" panose="020F0502020204030204" pitchFamily="34" charset="0"/>
              </a:rPr>
              <a:t>Part II Offenses</a:t>
            </a:r>
            <a:endParaRPr lang="en-US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In 2025 VMPD received 205 reported </a:t>
            </a:r>
            <a:r>
              <a:rPr lang="en-US" sz="2000" i="1" dirty="0">
                <a:latin typeface="Calibri" panose="020F0502020204030204" pitchFamily="34" charset="0"/>
              </a:rPr>
              <a:t>Part II Offenses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E00A00-1593-DEDB-B187-71DFA8DD9753}"/>
              </a:ext>
            </a:extLst>
          </p:cNvPr>
          <p:cNvSpPr txBox="1"/>
          <p:nvPr/>
        </p:nvSpPr>
        <p:spPr>
          <a:xfrm>
            <a:off x="2971800" y="5569572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27% Decrease</a:t>
            </a:r>
          </a:p>
        </p:txBody>
      </p:sp>
    </p:spTree>
    <p:extLst>
      <p:ext uri="{BB962C8B-B14F-4D97-AF65-F5344CB8AC3E}">
        <p14:creationId xmlns:p14="http://schemas.microsoft.com/office/powerpoint/2010/main" val="255459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1FC71-ED73-76AC-5BD9-455E953BE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ABE4BC-268D-5E9D-9DDC-1ED7A0EF9343}"/>
              </a:ext>
            </a:extLst>
          </p:cNvPr>
          <p:cNvSpPr txBox="1"/>
          <p:nvPr/>
        </p:nvSpPr>
        <p:spPr>
          <a:xfrm>
            <a:off x="-4313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2024 UCR </a:t>
            </a:r>
            <a:r>
              <a:rPr lang="en-US" sz="2400" i="1" dirty="0">
                <a:latin typeface="Calibri" panose="020F0502020204030204" pitchFamily="34" charset="0"/>
              </a:rPr>
              <a:t>Part I Offenses (reported to VMPD)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97BEF8-74A4-DAD9-2BA7-B90DAE1C4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1210" y="5248183"/>
            <a:ext cx="1296239" cy="152400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BB2311B-092E-364A-DCC7-B1C801A77923}"/>
              </a:ext>
            </a:extLst>
          </p:cNvPr>
          <p:cNvGraphicFramePr>
            <a:graphicFrameLocks/>
          </p:cNvGraphicFramePr>
          <p:nvPr/>
        </p:nvGraphicFramePr>
        <p:xfrm>
          <a:off x="106875" y="609601"/>
          <a:ext cx="7632472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6E66D5E-1FEB-A419-F7DB-C8A24C668099}"/>
              </a:ext>
            </a:extLst>
          </p:cNvPr>
          <p:cNvGraphicFramePr>
            <a:graphicFrameLocks/>
          </p:cNvGraphicFramePr>
          <p:nvPr/>
        </p:nvGraphicFramePr>
        <p:xfrm>
          <a:off x="609600" y="3886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632A8A4-C2A4-A702-356E-9F5573D579FA}"/>
              </a:ext>
            </a:extLst>
          </p:cNvPr>
          <p:cNvGraphicFramePr/>
          <p:nvPr/>
        </p:nvGraphicFramePr>
        <p:xfrm>
          <a:off x="304801" y="533401"/>
          <a:ext cx="73152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98E28FB-1856-0D0F-5395-451908E2544D}"/>
              </a:ext>
            </a:extLst>
          </p:cNvPr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49BB806-C1F9-8E84-3FDF-E00106C2CF10}"/>
              </a:ext>
            </a:extLst>
          </p:cNvPr>
          <p:cNvGraphicFramePr/>
          <p:nvPr/>
        </p:nvGraphicFramePr>
        <p:xfrm>
          <a:off x="304800" y="690266"/>
          <a:ext cx="8634838" cy="5329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7E0BB71-1F79-8542-DC50-9010F87A6D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715008"/>
              </p:ext>
            </p:extLst>
          </p:nvPr>
        </p:nvGraphicFramePr>
        <p:xfrm>
          <a:off x="165071" y="1066801"/>
          <a:ext cx="8813858" cy="5181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16712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313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2025 UCR </a:t>
            </a:r>
            <a:r>
              <a:rPr lang="en-US" sz="2400" i="1" dirty="0">
                <a:latin typeface="Calibri" panose="020F0502020204030204" pitchFamily="34" charset="0"/>
              </a:rPr>
              <a:t>Part I Offenses (reported to VMPD)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1210" y="5248183"/>
            <a:ext cx="1296239" cy="1524000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824990"/>
              </p:ext>
            </p:extLst>
          </p:nvPr>
        </p:nvGraphicFramePr>
        <p:xfrm>
          <a:off x="106875" y="609601"/>
          <a:ext cx="7632472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583200"/>
              </p:ext>
            </p:extLst>
          </p:nvPr>
        </p:nvGraphicFramePr>
        <p:xfrm>
          <a:off x="609600" y="3886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FDFA5F3-FE68-4215-9C8E-3361F3ED50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7006831"/>
              </p:ext>
            </p:extLst>
          </p:nvPr>
        </p:nvGraphicFramePr>
        <p:xfrm>
          <a:off x="304801" y="533401"/>
          <a:ext cx="73152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B0566D0-0E0A-4408-BE3C-CCD4F3E6AF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99489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9262700-9FB2-4D2E-B8DE-7B39D81E74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1652364"/>
              </p:ext>
            </p:extLst>
          </p:nvPr>
        </p:nvGraphicFramePr>
        <p:xfrm>
          <a:off x="304800" y="690266"/>
          <a:ext cx="8634838" cy="5329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CC652B9-2C08-FDFC-1510-B379D871EA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3080894"/>
              </p:ext>
            </p:extLst>
          </p:nvPr>
        </p:nvGraphicFramePr>
        <p:xfrm>
          <a:off x="165071" y="1066801"/>
          <a:ext cx="8813858" cy="5181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929253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2024–2025 UCR </a:t>
            </a:r>
            <a:r>
              <a:rPr lang="en-US" sz="2400" i="1" dirty="0">
                <a:latin typeface="Calibri" panose="020F0502020204030204" pitchFamily="34" charset="0"/>
              </a:rPr>
              <a:t>Part I Offenses (reported to VMPD) 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116" y="5257800"/>
            <a:ext cx="1296239" cy="152400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2DA47D7-6038-42E5-B138-8D69297FE2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1124357"/>
              </p:ext>
            </p:extLst>
          </p:nvPr>
        </p:nvGraphicFramePr>
        <p:xfrm>
          <a:off x="228600" y="1066800"/>
          <a:ext cx="8686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792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54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2024 UCR </a:t>
            </a:r>
            <a:r>
              <a:rPr lang="en-US" sz="2400" i="1" dirty="0">
                <a:latin typeface="Calibri" panose="020F0502020204030204" pitchFamily="34" charset="0"/>
              </a:rPr>
              <a:t>Part II Offenses (reported to VMPD) 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116" y="5257800"/>
            <a:ext cx="1296239" cy="152400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57F2017-1E91-47AB-AC63-889007A363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1568489"/>
              </p:ext>
            </p:extLst>
          </p:nvPr>
        </p:nvGraphicFramePr>
        <p:xfrm>
          <a:off x="304800" y="547134"/>
          <a:ext cx="7391400" cy="6158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09ABE49-20CF-25AA-CD5D-18F937D788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1360445"/>
              </p:ext>
            </p:extLst>
          </p:nvPr>
        </p:nvGraphicFramePr>
        <p:xfrm>
          <a:off x="304800" y="582849"/>
          <a:ext cx="73914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99340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8E03F-D34C-B2F2-25FE-3BD7B7D5A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4D2100F-D8FD-956E-E25B-992F84B3D752}"/>
              </a:ext>
            </a:extLst>
          </p:cNvPr>
          <p:cNvGraphicFramePr>
            <a:graphicFrameLocks/>
          </p:cNvGraphicFramePr>
          <p:nvPr/>
        </p:nvGraphicFramePr>
        <p:xfrm>
          <a:off x="0" y="457200"/>
          <a:ext cx="91440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CBC8277-63AC-6D4E-A8E5-98947C2EE11A}"/>
              </a:ext>
            </a:extLst>
          </p:cNvPr>
          <p:cNvSpPr txBox="1"/>
          <p:nvPr/>
        </p:nvSpPr>
        <p:spPr>
          <a:xfrm>
            <a:off x="0" y="854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2025 UCR </a:t>
            </a:r>
            <a:r>
              <a:rPr lang="en-US" sz="2400" i="1" dirty="0">
                <a:latin typeface="Calibri" panose="020F0502020204030204" pitchFamily="34" charset="0"/>
              </a:rPr>
              <a:t>Part II Offenses (reported to VMPD) 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0947BA-1BB2-BA71-6F41-A04F8FD7D3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116" y="5257800"/>
            <a:ext cx="1296239" cy="152400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F2D9B26-C1BB-3283-52B3-6A30249D80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544601"/>
              </p:ext>
            </p:extLst>
          </p:nvPr>
        </p:nvGraphicFramePr>
        <p:xfrm>
          <a:off x="304800" y="685800"/>
          <a:ext cx="73152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6947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20138</TotalTime>
  <Words>791</Words>
  <Application>Microsoft Office PowerPoint</Application>
  <PresentationFormat>On-screen Show (4:3)</PresentationFormat>
  <Paragraphs>152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Courier New</vt:lpstr>
      <vt:lpstr>Wingdings</vt:lpstr>
      <vt:lpstr>Mesh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Det Sgt. Mark Gatta</dc:creator>
  <cp:lastModifiedBy>Chief P.J. Trujillo</cp:lastModifiedBy>
  <cp:revision>127</cp:revision>
  <cp:lastPrinted>2025-02-13T20:23:06Z</cp:lastPrinted>
  <dcterms:created xsi:type="dcterms:W3CDTF">2020-02-03T14:11:17Z</dcterms:created>
  <dcterms:modified xsi:type="dcterms:W3CDTF">2026-02-19T12:52:50Z</dcterms:modified>
</cp:coreProperties>
</file>