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5" r:id="rId9"/>
    <p:sldId id="264" r:id="rId10"/>
    <p:sldId id="261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6" r:id="rId20"/>
    <p:sldId id="279" r:id="rId21"/>
    <p:sldId id="278" r:id="rId22"/>
    <p:sldId id="281" r:id="rId23"/>
    <p:sldId id="268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. Sgt. P.J Trujillo" initials="DSPT" lastIdx="1" clrIdx="0">
    <p:extLst>
      <p:ext uri="{19B8F6BF-5375-455C-9EA6-DF929625EA0E}">
        <p15:presenceInfo xmlns:p15="http://schemas.microsoft.com/office/powerpoint/2012/main" userId="Det. Sgt. P.J Truji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pdrms\shared%20folders\home\mgatta\05-UCR\00-UCR%20Statisics%20Presentations\2018-2019\Excel%20Spread%20Sheets\00%20-%20UCR%20Graphs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Totals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30864009835423"/>
          <c:y val="0.18012146059960654"/>
          <c:w val="0.39514637063587821"/>
          <c:h val="0.67214091096993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spPr>
            <a:ln w="0"/>
            <a:effectLst>
              <a:softEdge rad="0"/>
            </a:effectLst>
          </c:spPr>
          <c:dPt>
            <c:idx val="0"/>
            <c:bubble3D val="0"/>
            <c:spPr>
              <a:solidFill>
                <a:srgbClr val="00B05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387-4068-930B-8FA6798E8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387-4068-930B-8FA6798E8E2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860A-4F5E-B3D8-739FA593F38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7387-4068-930B-8FA6798E8E2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860A-4F5E-B3D8-739FA593F3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860A-4F5E-B3D8-739FA593F387}"/>
              </c:ext>
            </c:extLst>
          </c:dPt>
          <c:dLbls>
            <c:dLbl>
              <c:idx val="0"/>
              <c:layout>
                <c:manualLayout>
                  <c:x val="8.645476248879784E-3"/>
                  <c:y val="-0.6764708493403"/>
                </c:manualLayout>
              </c:layout>
              <c:tx>
                <c:rich>
                  <a:bodyPr/>
                  <a:lstStyle/>
                  <a:p>
                    <a:fld id="{83433658-72D9-4201-870F-FEA3F481221D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4A526533-E15C-4755-B6E1-19857DFAFEAE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7-4068-930B-8FA6798E8E23}"/>
                </c:ext>
              </c:extLst>
            </c:dLbl>
            <c:dLbl>
              <c:idx val="1"/>
              <c:layout>
                <c:manualLayout>
                  <c:x val="-2.1613690622199748E-2"/>
                  <c:y val="2.6960794720084422E-2"/>
                </c:manualLayout>
              </c:layout>
              <c:tx>
                <c:rich>
                  <a:bodyPr/>
                  <a:lstStyle/>
                  <a:p>
                    <a:fld id="{FE94370F-28D8-4EB9-ADDB-693E13C9FE65}" type="CATEGORYNAME">
                      <a:rPr lang="en-US">
                        <a:solidFill>
                          <a:schemeClr val="tx2">
                            <a:lumMod val="90000"/>
                          </a:schemeClr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>
                            <a:lumMod val="90000"/>
                          </a:schemeClr>
                        </a:solidFill>
                      </a:rPr>
                      <a:t>, </a:t>
                    </a:r>
                    <a:fld id="{9E97CD3B-F164-4007-8851-6D05B975D76F}" type="VALUE">
                      <a:rPr lang="en-US" baseline="0">
                        <a:solidFill>
                          <a:schemeClr val="tx2">
                            <a:lumMod val="90000"/>
                          </a:schemeClr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2">
                          <a:lumMod val="9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87-4068-930B-8FA6798E8E23}"/>
                </c:ext>
              </c:extLst>
            </c:dLbl>
            <c:dLbl>
              <c:idx val="2"/>
              <c:layout>
                <c:manualLayout>
                  <c:x val="-3.1700079579226256E-2"/>
                  <c:y val="-1.71567728719981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86C0B4-22D1-43FD-A122-551745C59E4E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3CB52169-4537-4B77-A2B0-3ECD9FD032D1}" type="VALU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97539370078741"/>
                      <c:h val="5.86936515748031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0A-4F5E-B3D8-739FA593F3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D9FF9C-F623-4F7B-9029-B324E4303926}" type="CATEGORYNAME">
                      <a:rPr lang="en-US">
                        <a:solidFill>
                          <a:srgbClr val="FFFF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, </a:t>
                    </a:r>
                    <a:fld id="{D18C171B-F737-4B9A-95B7-20CA33F1E66E}" type="VALUE">
                      <a:rPr lang="en-US" baseline="0">
                        <a:solidFill>
                          <a:srgbClr val="FFFF00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FFFF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87-4068-930B-8FA6798E8E23}"/>
                </c:ext>
              </c:extLst>
            </c:dLbl>
            <c:dLbl>
              <c:idx val="4"/>
              <c:layout>
                <c:manualLayout>
                  <c:x val="-2.0172777914053086E-2"/>
                  <c:y val="-4.65686454256003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3CA071-2508-49E9-A4B2-AA7FBAFFD170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, </a:t>
                    </a:r>
                    <a:fld id="{A418104A-4D93-4AE7-9702-5F0CB4640174}" type="VALU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49442257217845"/>
                      <c:h val="0.101670767716535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0A-4F5E-B3D8-739FA593F387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Assault </a:t>
                    </a:r>
                    <a:fld id="{94F0CADE-F98B-4AEC-AE7D-1196FC4FB52B}" type="VALUE">
                      <a:rPr lang="en-US" baseline="0" dirty="0">
                        <a:solidFill>
                          <a:srgbClr val="FFC00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2286745406824"/>
                      <c:h val="7.74436515748031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0A-4F5E-B3D8-739FA593F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Larceny</c:v>
                </c:pt>
                <c:pt idx="1">
                  <c:v>Burglary</c:v>
                </c:pt>
                <c:pt idx="2">
                  <c:v>Robbery</c:v>
                </c:pt>
                <c:pt idx="3">
                  <c:v>Rape</c:v>
                </c:pt>
                <c:pt idx="4">
                  <c:v>Motor Vehicle Theft</c:v>
                </c:pt>
                <c:pt idx="5">
                  <c:v>Assault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225</c:v>
                </c:pt>
                <c:pt idx="1">
                  <c:v>15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F5E-B3D8-739FA593F3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Rape</c:v>
                </c:pt>
                <c:pt idx="1">
                  <c:v>Robbery</c:v>
                </c:pt>
                <c:pt idx="2">
                  <c:v>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176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B-442E-8453-3F6B6685A9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Rape</c:v>
                </c:pt>
                <c:pt idx="1">
                  <c:v>Robbery</c:v>
                </c:pt>
                <c:pt idx="2">
                  <c:v>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15</c:v>
                </c:pt>
                <c:pt idx="3">
                  <c:v>15</c:v>
                </c:pt>
                <c:pt idx="4">
                  <c:v>225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B-442E-8453-3F6B6685A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17778303"/>
        <c:axId val="917783711"/>
      </c:barChart>
      <c:catAx>
        <c:axId val="91777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83711"/>
        <c:crosses val="autoZero"/>
        <c:auto val="1"/>
        <c:lblAlgn val="ctr"/>
        <c:lblOffset val="100"/>
        <c:noMultiLvlLbl val="0"/>
      </c:catAx>
      <c:valAx>
        <c:axId val="91778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783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994411636045498"/>
          <c:y val="0.34656417947756529"/>
          <c:w val="0.1795003280839895"/>
          <c:h val="0.2870303712035995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241-4B30-A77C-244A2E4F1A7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31-49E1-A2D9-60E0E870AF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31-49E1-A2D9-60E0E870AF4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241-4B30-A77C-244A2E4F1A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31-49E1-A2D9-60E0E870AF42}"/>
              </c:ext>
            </c:extLst>
          </c:dPt>
          <c:dPt>
            <c:idx val="5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1-4B30-A77C-244A2E4F1A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31-49E1-A2D9-60E0E870AF42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241-4B30-A77C-244A2E4F1A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831-49E1-A2D9-60E0E870AF42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1-4B30-A77C-244A2E4F1A7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831-49E1-A2D9-60E0E870AF4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831-49E1-A2D9-60E0E870AF42}"/>
              </c:ext>
            </c:extLst>
          </c:dPt>
          <c:dPt>
            <c:idx val="1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1-4B30-A77C-244A2E4F1A79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241-4B30-A77C-244A2E4F1A79}"/>
              </c:ext>
            </c:extLst>
          </c:dPt>
          <c:dPt>
            <c:idx val="1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831-49E1-A2D9-60E0E870AF42}"/>
              </c:ext>
            </c:extLst>
          </c:dPt>
          <c:dPt>
            <c:idx val="1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589-4419-B34B-FA094F97517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887-4052-AA43-E9588C2F94A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7887-4052-AA43-E9588C2F94A8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7887-4052-AA43-E9588C2F94A8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7887-4052-AA43-E9588C2F94A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Sheet1!$A$2:$A$21</c:f>
              <c:strCache>
                <c:ptCount val="20"/>
                <c:pt idx="0">
                  <c:v>Controlled Substances Sale, Cocaine</c:v>
                </c:pt>
                <c:pt idx="1">
                  <c:v>Controlled Substances Use, Cocaine</c:v>
                </c:pt>
                <c:pt idx="2">
                  <c:v>Controlled Substances  Use, Narcotics</c:v>
                </c:pt>
                <c:pt idx="3">
                  <c:v>Controlled Substances Use, Other </c:v>
                </c:pt>
                <c:pt idx="4">
                  <c:v>Dangerous Weapons Handguns</c:v>
                </c:pt>
                <c:pt idx="5">
                  <c:v>Sex Offenses</c:v>
                </c:pt>
                <c:pt idx="6">
                  <c:v>Forgery &amp; Counterfeiting</c:v>
                </c:pt>
                <c:pt idx="7">
                  <c:v>Prostitution</c:v>
                </c:pt>
                <c:pt idx="8">
                  <c:v>Stolen Property</c:v>
                </c:pt>
                <c:pt idx="9">
                  <c:v>Criminal Mischief</c:v>
                </c:pt>
                <c:pt idx="10">
                  <c:v>Fraud</c:v>
                </c:pt>
                <c:pt idx="11">
                  <c:v>Gambling</c:v>
                </c:pt>
                <c:pt idx="12">
                  <c:v>Offesnses  Against Public Order</c:v>
                </c:pt>
                <c:pt idx="13">
                  <c:v>Simple Assault</c:v>
                </c:pt>
                <c:pt idx="14">
                  <c:v>Offesnes Against Family</c:v>
                </c:pt>
                <c:pt idx="15">
                  <c:v>DWI Alcohol</c:v>
                </c:pt>
                <c:pt idx="16">
                  <c:v>DWI Drugs</c:v>
                </c:pt>
                <c:pt idx="17">
                  <c:v>Liquor Law Violations</c:v>
                </c:pt>
                <c:pt idx="18">
                  <c:v>All Other Offenses</c:v>
                </c:pt>
                <c:pt idx="19">
                  <c:v>Disorderly Conduct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10</c:v>
                </c:pt>
                <c:pt idx="7">
                  <c:v>5</c:v>
                </c:pt>
                <c:pt idx="8">
                  <c:v>6</c:v>
                </c:pt>
                <c:pt idx="9">
                  <c:v>43</c:v>
                </c:pt>
                <c:pt idx="10">
                  <c:v>9</c:v>
                </c:pt>
                <c:pt idx="11">
                  <c:v>3</c:v>
                </c:pt>
                <c:pt idx="12">
                  <c:v>1</c:v>
                </c:pt>
                <c:pt idx="13">
                  <c:v>67</c:v>
                </c:pt>
                <c:pt idx="14">
                  <c:v>3</c:v>
                </c:pt>
                <c:pt idx="15">
                  <c:v>43</c:v>
                </c:pt>
                <c:pt idx="16">
                  <c:v>1</c:v>
                </c:pt>
                <c:pt idx="17">
                  <c:v>2</c:v>
                </c:pt>
                <c:pt idx="18">
                  <c:v>62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1-4B30-A77C-244A2E4F1A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65216190081499"/>
          <c:y val="4.1667376037454781E-2"/>
          <c:w val="0.33182152230971129"/>
          <c:h val="0.944874796055898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55006045592615"/>
          <c:y val="7.882747547618002E-2"/>
          <c:w val="0.28810537025568439"/>
          <c:h val="0.8536858311705450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8A-4D1E-85B1-48C962201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8A-4D1E-85B1-48C962201C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8A-4D1E-85B1-48C962201C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F8A-4D1E-85B1-48C962201C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F8A-4D1E-85B1-48C962201C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F8A-4D1E-85B1-48C962201C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F8A-4D1E-85B1-48C962201C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F8A-4D1E-85B1-48C962201C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F8A-4D1E-85B1-48C962201C7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F8A-4D1E-85B1-48C962201C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F8A-4D1E-85B1-48C962201C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F8A-4D1E-85B1-48C962201C7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8F8A-4D1E-85B1-48C962201C7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8F8A-4D1E-85B1-48C962201C7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8F8A-4D1E-85B1-48C962201C7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F8A-4D1E-85B1-48C962201C7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8F8A-4D1E-85B1-48C962201C7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8F8A-4D1E-85B1-48C962201C7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8F8A-4D1E-85B1-48C962201C7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8F8A-4D1E-85B1-48C962201C7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8F8A-4D1E-85B1-48C962201C7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8F8A-4D1E-85B1-48C962201C7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Sheet1!$A$2:$A$19</c:f>
              <c:strCache>
                <c:ptCount val="18"/>
                <c:pt idx="0">
                  <c:v>Controlled Substances Sale/Opium, Cocaine</c:v>
                </c:pt>
                <c:pt idx="1">
                  <c:v>Controlled Substances Possession/Opium, Cocaine</c:v>
                </c:pt>
                <c:pt idx="2">
                  <c:v>Dangerous Weapons Other Weapons</c:v>
                </c:pt>
                <c:pt idx="3">
                  <c:v>Sex Offenses</c:v>
                </c:pt>
                <c:pt idx="4">
                  <c:v>Forgery &amp; Counterfeiting </c:v>
                </c:pt>
                <c:pt idx="5">
                  <c:v>Prostitution</c:v>
                </c:pt>
                <c:pt idx="6">
                  <c:v>Stolen Property</c:v>
                </c:pt>
                <c:pt idx="7">
                  <c:v>Criminal Mischief</c:v>
                </c:pt>
                <c:pt idx="8">
                  <c:v>Fraud</c:v>
                </c:pt>
                <c:pt idx="9">
                  <c:v>Offenses Against Public Order</c:v>
                </c:pt>
                <c:pt idx="10">
                  <c:v>Simple Assault</c:v>
                </c:pt>
                <c:pt idx="11">
                  <c:v>Offenses Against Family </c:v>
                </c:pt>
                <c:pt idx="12">
                  <c:v>DWI Alcohol</c:v>
                </c:pt>
                <c:pt idx="13">
                  <c:v>DWI Drugs</c:v>
                </c:pt>
                <c:pt idx="14">
                  <c:v>Unauthorized Use of Motor Vehicles</c:v>
                </c:pt>
                <c:pt idx="15">
                  <c:v>All Other Offenses </c:v>
                </c:pt>
                <c:pt idx="16">
                  <c:v>Liquor Law Violations</c:v>
                </c:pt>
                <c:pt idx="17">
                  <c:v>Disorderly Conduct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  <c:pt idx="5">
                  <c:v>1</c:v>
                </c:pt>
                <c:pt idx="6">
                  <c:v>5</c:v>
                </c:pt>
                <c:pt idx="7">
                  <c:v>31</c:v>
                </c:pt>
                <c:pt idx="8">
                  <c:v>8</c:v>
                </c:pt>
                <c:pt idx="9">
                  <c:v>1</c:v>
                </c:pt>
                <c:pt idx="10">
                  <c:v>40</c:v>
                </c:pt>
                <c:pt idx="11">
                  <c:v>1</c:v>
                </c:pt>
                <c:pt idx="12">
                  <c:v>60</c:v>
                </c:pt>
                <c:pt idx="13">
                  <c:v>10</c:v>
                </c:pt>
                <c:pt idx="14">
                  <c:v>1</c:v>
                </c:pt>
                <c:pt idx="15">
                  <c:v>84</c:v>
                </c:pt>
                <c:pt idx="16">
                  <c:v>1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E-4CD1-A851-902D44392E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88648293963258"/>
          <c:y val="1.149983595800525E-2"/>
          <c:w val="0.33561351706036746"/>
          <c:h val="0.976547244094488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980314960629914E-2"/>
          <c:y val="2.803667144608913E-2"/>
          <c:w val="0.88159678477690284"/>
          <c:h val="0.7172824141578012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47584"/>
        <c:axId val="109349120"/>
      </c:barChart>
      <c:catAx>
        <c:axId val="109347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349120"/>
        <c:crosses val="autoZero"/>
        <c:auto val="1"/>
        <c:lblAlgn val="ctr"/>
        <c:lblOffset val="100"/>
        <c:noMultiLvlLbl val="0"/>
      </c:catAx>
      <c:valAx>
        <c:axId val="10934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9347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Controlled Substances Use</c:v>
                </c:pt>
                <c:pt idx="1">
                  <c:v>Controled Substances Sale</c:v>
                </c:pt>
                <c:pt idx="2">
                  <c:v>Dangerous Weapons Handguns &amp; Others</c:v>
                </c:pt>
                <c:pt idx="3">
                  <c:v>Sex Offenses</c:v>
                </c:pt>
                <c:pt idx="4">
                  <c:v>Forgery &amp; Counterfeiting</c:v>
                </c:pt>
                <c:pt idx="5">
                  <c:v>Prostitution</c:v>
                </c:pt>
                <c:pt idx="6">
                  <c:v>Stolen Property</c:v>
                </c:pt>
                <c:pt idx="7">
                  <c:v>Criminal Mischief</c:v>
                </c:pt>
                <c:pt idx="8">
                  <c:v>Fraud</c:v>
                </c:pt>
                <c:pt idx="9">
                  <c:v>Gambling</c:v>
                </c:pt>
                <c:pt idx="10">
                  <c:v>Offenses Against Public Order</c:v>
                </c:pt>
                <c:pt idx="11">
                  <c:v>Simple Assault</c:v>
                </c:pt>
                <c:pt idx="12">
                  <c:v>Offenses Against Family</c:v>
                </c:pt>
                <c:pt idx="13">
                  <c:v>DWI Alcohol</c:v>
                </c:pt>
                <c:pt idx="14">
                  <c:v>DWI Drugs</c:v>
                </c:pt>
                <c:pt idx="15">
                  <c:v>Unauthorized Use of Motor Vehicles</c:v>
                </c:pt>
                <c:pt idx="16">
                  <c:v>All Other Offenses</c:v>
                </c:pt>
                <c:pt idx="17">
                  <c:v>Disorderly Conduct</c:v>
                </c:pt>
                <c:pt idx="18">
                  <c:v>Liquor law Violations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10</c:v>
                </c:pt>
                <c:pt idx="5">
                  <c:v>5</c:v>
                </c:pt>
                <c:pt idx="6">
                  <c:v>6</c:v>
                </c:pt>
                <c:pt idx="7">
                  <c:v>43</c:v>
                </c:pt>
                <c:pt idx="8">
                  <c:v>9</c:v>
                </c:pt>
                <c:pt idx="9">
                  <c:v>3</c:v>
                </c:pt>
                <c:pt idx="10">
                  <c:v>1</c:v>
                </c:pt>
                <c:pt idx="11">
                  <c:v>67</c:v>
                </c:pt>
                <c:pt idx="12">
                  <c:v>3</c:v>
                </c:pt>
                <c:pt idx="13">
                  <c:v>43</c:v>
                </c:pt>
                <c:pt idx="14">
                  <c:v>1</c:v>
                </c:pt>
                <c:pt idx="15">
                  <c:v>0</c:v>
                </c:pt>
                <c:pt idx="16">
                  <c:v>62</c:v>
                </c:pt>
                <c:pt idx="17">
                  <c:v>8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D-4E29-B612-7BD13210AA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Controlled Substances Use</c:v>
                </c:pt>
                <c:pt idx="1">
                  <c:v>Controled Substances Sale</c:v>
                </c:pt>
                <c:pt idx="2">
                  <c:v>Dangerous Weapons Handguns &amp; Others</c:v>
                </c:pt>
                <c:pt idx="3">
                  <c:v>Sex Offenses</c:v>
                </c:pt>
                <c:pt idx="4">
                  <c:v>Forgery &amp; Counterfeiting</c:v>
                </c:pt>
                <c:pt idx="5">
                  <c:v>Prostitution</c:v>
                </c:pt>
                <c:pt idx="6">
                  <c:v>Stolen Property</c:v>
                </c:pt>
                <c:pt idx="7">
                  <c:v>Criminal Mischief</c:v>
                </c:pt>
                <c:pt idx="8">
                  <c:v>Fraud</c:v>
                </c:pt>
                <c:pt idx="9">
                  <c:v>Gambling</c:v>
                </c:pt>
                <c:pt idx="10">
                  <c:v>Offenses Against Public Order</c:v>
                </c:pt>
                <c:pt idx="11">
                  <c:v>Simple Assault</c:v>
                </c:pt>
                <c:pt idx="12">
                  <c:v>Offenses Against Family</c:v>
                </c:pt>
                <c:pt idx="13">
                  <c:v>DWI Alcohol</c:v>
                </c:pt>
                <c:pt idx="14">
                  <c:v>DWI Drugs</c:v>
                </c:pt>
                <c:pt idx="15">
                  <c:v>Unauthorized Use of Motor Vehicles</c:v>
                </c:pt>
                <c:pt idx="16">
                  <c:v>All Other Offenses</c:v>
                </c:pt>
                <c:pt idx="17">
                  <c:v>Disorderly Conduct</c:v>
                </c:pt>
                <c:pt idx="18">
                  <c:v>Liquor law Violations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  <c:pt idx="5">
                  <c:v>1</c:v>
                </c:pt>
                <c:pt idx="6">
                  <c:v>5</c:v>
                </c:pt>
                <c:pt idx="7">
                  <c:v>31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40</c:v>
                </c:pt>
                <c:pt idx="12">
                  <c:v>1</c:v>
                </c:pt>
                <c:pt idx="13">
                  <c:v>60</c:v>
                </c:pt>
                <c:pt idx="14">
                  <c:v>10</c:v>
                </c:pt>
                <c:pt idx="15">
                  <c:v>1</c:v>
                </c:pt>
                <c:pt idx="16">
                  <c:v>84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8-4298-8122-2BAB23232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28589007"/>
        <c:axId val="928580687"/>
      </c:barChart>
      <c:catAx>
        <c:axId val="92858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80687"/>
        <c:crosses val="autoZero"/>
        <c:auto val="1"/>
        <c:lblAlgn val="ctr"/>
        <c:lblOffset val="100"/>
        <c:noMultiLvlLbl val="0"/>
      </c:catAx>
      <c:valAx>
        <c:axId val="92858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8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Rape</c:v>
                </c:pt>
                <c:pt idx="1">
                  <c:v>Robbery</c:v>
                </c:pt>
                <c:pt idx="2">
                  <c:v>Aggravated 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  <c:pt idx="6">
                  <c:v>Controlled Substance Sale</c:v>
                </c:pt>
                <c:pt idx="7">
                  <c:v>Controlled Substance Possession</c:v>
                </c:pt>
                <c:pt idx="8">
                  <c:v>Dangerous Weapon</c:v>
                </c:pt>
                <c:pt idx="9">
                  <c:v>Sex Offenses</c:v>
                </c:pt>
                <c:pt idx="10">
                  <c:v>Prostitution</c:v>
                </c:pt>
                <c:pt idx="11">
                  <c:v>Forgery &amp; Counterfeiting</c:v>
                </c:pt>
                <c:pt idx="12">
                  <c:v>Stolen Property Possession</c:v>
                </c:pt>
                <c:pt idx="13">
                  <c:v>Criminal Mischief</c:v>
                </c:pt>
                <c:pt idx="14">
                  <c:v>Fraud</c:v>
                </c:pt>
                <c:pt idx="15">
                  <c:v>Gambling</c:v>
                </c:pt>
                <c:pt idx="16">
                  <c:v>Offenses Against Public</c:v>
                </c:pt>
                <c:pt idx="17">
                  <c:v>Simple Assault</c:v>
                </c:pt>
                <c:pt idx="18">
                  <c:v>Offenses Against Family</c:v>
                </c:pt>
                <c:pt idx="19">
                  <c:v>Driving Under Influence</c:v>
                </c:pt>
                <c:pt idx="20">
                  <c:v>Unauthorized Use of Vehicle</c:v>
                </c:pt>
                <c:pt idx="21">
                  <c:v>All other Offenses</c:v>
                </c:pt>
                <c:pt idx="22">
                  <c:v>Disorderly Conduct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14</c:v>
                </c:pt>
                <c:pt idx="5">
                  <c:v>2</c:v>
                </c:pt>
                <c:pt idx="6">
                  <c:v>4</c:v>
                </c:pt>
                <c:pt idx="7">
                  <c:v>13</c:v>
                </c:pt>
                <c:pt idx="8">
                  <c:v>6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7</c:v>
                </c:pt>
                <c:pt idx="13">
                  <c:v>17</c:v>
                </c:pt>
                <c:pt idx="14">
                  <c:v>1</c:v>
                </c:pt>
                <c:pt idx="15">
                  <c:v>4</c:v>
                </c:pt>
                <c:pt idx="16">
                  <c:v>3</c:v>
                </c:pt>
                <c:pt idx="17">
                  <c:v>27</c:v>
                </c:pt>
                <c:pt idx="18">
                  <c:v>2</c:v>
                </c:pt>
                <c:pt idx="19">
                  <c:v>39</c:v>
                </c:pt>
                <c:pt idx="20">
                  <c:v>0</c:v>
                </c:pt>
                <c:pt idx="21">
                  <c:v>31</c:v>
                </c:pt>
                <c:pt idx="2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1-4EFC-B383-EB3166D29B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Rape</c:v>
                </c:pt>
                <c:pt idx="1">
                  <c:v>Robbery</c:v>
                </c:pt>
                <c:pt idx="2">
                  <c:v>Aggravated 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  <c:pt idx="6">
                  <c:v>Controlled Substance Sale</c:v>
                </c:pt>
                <c:pt idx="7">
                  <c:v>Controlled Substance Possession</c:v>
                </c:pt>
                <c:pt idx="8">
                  <c:v>Dangerous Weapon</c:v>
                </c:pt>
                <c:pt idx="9">
                  <c:v>Sex Offenses</c:v>
                </c:pt>
                <c:pt idx="10">
                  <c:v>Prostitution</c:v>
                </c:pt>
                <c:pt idx="11">
                  <c:v>Forgery &amp; Counterfeiting</c:v>
                </c:pt>
                <c:pt idx="12">
                  <c:v>Stolen Property Possession</c:v>
                </c:pt>
                <c:pt idx="13">
                  <c:v>Criminal Mischief</c:v>
                </c:pt>
                <c:pt idx="14">
                  <c:v>Fraud</c:v>
                </c:pt>
                <c:pt idx="15">
                  <c:v>Gambling</c:v>
                </c:pt>
                <c:pt idx="16">
                  <c:v>Offenses Against Public</c:v>
                </c:pt>
                <c:pt idx="17">
                  <c:v>Simple Assault</c:v>
                </c:pt>
                <c:pt idx="18">
                  <c:v>Offenses Against Family</c:v>
                </c:pt>
                <c:pt idx="19">
                  <c:v>Driving Under Influence</c:v>
                </c:pt>
                <c:pt idx="20">
                  <c:v>Unauthorized Use of Vehicle</c:v>
                </c:pt>
                <c:pt idx="21">
                  <c:v>All other Offenses</c:v>
                </c:pt>
                <c:pt idx="22">
                  <c:v>Disorderly Conduct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5</c:v>
                </c:pt>
                <c:pt idx="4">
                  <c:v>24</c:v>
                </c:pt>
                <c:pt idx="5">
                  <c:v>1</c:v>
                </c:pt>
                <c:pt idx="6">
                  <c:v>2</c:v>
                </c:pt>
                <c:pt idx="7">
                  <c:v>7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10</c:v>
                </c:pt>
                <c:pt idx="12">
                  <c:v>5</c:v>
                </c:pt>
                <c:pt idx="13">
                  <c:v>9</c:v>
                </c:pt>
                <c:pt idx="14">
                  <c:v>3</c:v>
                </c:pt>
                <c:pt idx="15">
                  <c:v>0</c:v>
                </c:pt>
                <c:pt idx="16">
                  <c:v>2</c:v>
                </c:pt>
                <c:pt idx="17">
                  <c:v>33</c:v>
                </c:pt>
                <c:pt idx="18">
                  <c:v>3</c:v>
                </c:pt>
                <c:pt idx="19">
                  <c:v>62</c:v>
                </c:pt>
                <c:pt idx="20">
                  <c:v>1</c:v>
                </c:pt>
                <c:pt idx="21">
                  <c:v>60</c:v>
                </c:pt>
                <c:pt idx="2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1-4EFC-B383-EB3166D29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34533024"/>
        <c:axId val="934534688"/>
      </c:barChart>
      <c:catAx>
        <c:axId val="9345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534688"/>
        <c:crosses val="autoZero"/>
        <c:auto val="1"/>
        <c:lblAlgn val="ctr"/>
        <c:lblOffset val="100"/>
        <c:noMultiLvlLbl val="0"/>
      </c:catAx>
      <c:valAx>
        <c:axId val="9345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53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5882644356955375"/>
          <c:y val="0.33502708796015879"/>
          <c:w val="0.13700688976377953"/>
          <c:h val="0.1931935190793458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255878171478563E-2"/>
          <c:y val="4.3872214341934786E-2"/>
          <c:w val="0.93964689960629921"/>
          <c:h val="0.56299821925513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Robbery</c:v>
                </c:pt>
                <c:pt idx="1">
                  <c:v>Simple Assault</c:v>
                </c:pt>
                <c:pt idx="2">
                  <c:v>All Other Offenses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6-4BA1-984D-E3936B931B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Robbery</c:v>
                </c:pt>
                <c:pt idx="1">
                  <c:v>Simple Assault</c:v>
                </c:pt>
                <c:pt idx="2">
                  <c:v>All Other Offenses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76-4BA1-984D-E3936B931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3278048"/>
        <c:axId val="803273472"/>
      </c:barChart>
      <c:catAx>
        <c:axId val="8032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73472"/>
        <c:crosses val="autoZero"/>
        <c:auto val="1"/>
        <c:lblAlgn val="ctr"/>
        <c:lblOffset val="100"/>
        <c:noMultiLvlLbl val="0"/>
      </c:catAx>
      <c:valAx>
        <c:axId val="80327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Race &amp; Ethnic Origin</a:t>
            </a:r>
          </a:p>
        </c:rich>
      </c:tx>
      <c:layout>
        <c:manualLayout>
          <c:xMode val="edge"/>
          <c:yMode val="edge"/>
          <c:x val="0.40138008530183727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02788216550449E-2"/>
          <c:y val="0.10115614949539758"/>
          <c:w val="0.91851330637974027"/>
          <c:h val="0.7585514398728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216</c:v>
                </c:pt>
                <c:pt idx="1">
                  <c:v>184</c:v>
                </c:pt>
                <c:pt idx="2">
                  <c:v>95</c:v>
                </c:pt>
                <c:pt idx="3">
                  <c:v>39</c:v>
                </c:pt>
                <c:pt idx="4">
                  <c:v>137</c:v>
                </c:pt>
                <c:pt idx="5">
                  <c:v>147</c:v>
                </c:pt>
                <c:pt idx="6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7-40CA-B06D-A56316B37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</c:v>
                </c:pt>
                <c:pt idx="1">
                  <c:v>32</c:v>
                </c:pt>
                <c:pt idx="2">
                  <c:v>28</c:v>
                </c:pt>
                <c:pt idx="3">
                  <c:v>14</c:v>
                </c:pt>
                <c:pt idx="4">
                  <c:v>55</c:v>
                </c:pt>
                <c:pt idx="5">
                  <c:v>45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7-40CA-B06D-A56316B370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14</c:v>
                </c:pt>
                <c:pt idx="5">
                  <c:v>7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7-40CA-B06D-A56316B370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7-40CA-B06D-A56316B370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123</c:v>
                </c:pt>
                <c:pt idx="1">
                  <c:v>103</c:v>
                </c:pt>
                <c:pt idx="2">
                  <c:v>65</c:v>
                </c:pt>
                <c:pt idx="3">
                  <c:v>52</c:v>
                </c:pt>
                <c:pt idx="4">
                  <c:v>86</c:v>
                </c:pt>
                <c:pt idx="5">
                  <c:v>87</c:v>
                </c:pt>
                <c:pt idx="6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D7-40CA-B06D-A56316B3702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140</c:v>
                </c:pt>
                <c:pt idx="1">
                  <c:v>122</c:v>
                </c:pt>
                <c:pt idx="2">
                  <c:v>60</c:v>
                </c:pt>
                <c:pt idx="3">
                  <c:v>55</c:v>
                </c:pt>
                <c:pt idx="4">
                  <c:v>120</c:v>
                </c:pt>
                <c:pt idx="5">
                  <c:v>110</c:v>
                </c:pt>
                <c:pt idx="6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7-40CA-B06D-A56316B37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7229759"/>
        <c:axId val="1447230175"/>
      </c:barChart>
      <c:catAx>
        <c:axId val="14472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30175"/>
        <c:crosses val="autoZero"/>
        <c:auto val="1"/>
        <c:lblAlgn val="ctr"/>
        <c:lblOffset val="100"/>
        <c:noMultiLvlLbl val="0"/>
      </c:catAx>
      <c:valAx>
        <c:axId val="144723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Race &amp; Ethnic Origin</a:t>
            </a:r>
          </a:p>
        </c:rich>
      </c:tx>
      <c:layout>
        <c:manualLayout>
          <c:xMode val="edge"/>
          <c:yMode val="edge"/>
          <c:x val="0.40138008530183727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164</c:v>
                </c:pt>
                <c:pt idx="1">
                  <c:v>284</c:v>
                </c:pt>
                <c:pt idx="2">
                  <c:v>334</c:v>
                </c:pt>
                <c:pt idx="3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7-40CA-B06D-A56316B37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</c:v>
                </c:pt>
                <c:pt idx="1">
                  <c:v>115</c:v>
                </c:pt>
                <c:pt idx="2">
                  <c:v>111</c:v>
                </c:pt>
                <c:pt idx="3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7-40CA-B06D-A56316B370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17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7-40CA-B06D-A56316B370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7-40CA-B06D-A56316B370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107</c:v>
                </c:pt>
                <c:pt idx="1">
                  <c:v>172</c:v>
                </c:pt>
                <c:pt idx="2">
                  <c:v>222</c:v>
                </c:pt>
                <c:pt idx="3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D7-40CA-B06D-A56316B3702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113</c:v>
                </c:pt>
                <c:pt idx="1">
                  <c:v>244</c:v>
                </c:pt>
                <c:pt idx="2">
                  <c:v>232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7-40CA-B06D-A56316B37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7229759"/>
        <c:axId val="1447230175"/>
      </c:barChart>
      <c:catAx>
        <c:axId val="14472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30175"/>
        <c:crosses val="autoZero"/>
        <c:auto val="1"/>
        <c:lblAlgn val="ctr"/>
        <c:lblOffset val="100"/>
        <c:noMultiLvlLbl val="0"/>
      </c:catAx>
      <c:valAx>
        <c:axId val="144723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Arrests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215</c:v>
                </c:pt>
                <c:pt idx="1">
                  <c:v>416</c:v>
                </c:pt>
                <c:pt idx="2">
                  <c:v>451</c:v>
                </c:pt>
                <c:pt idx="3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7-40CA-B06D-A56316B37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7229759"/>
        <c:axId val="1447230175"/>
      </c:barChart>
      <c:catAx>
        <c:axId val="14472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30175"/>
        <c:crosses val="autoZero"/>
        <c:auto val="1"/>
        <c:lblAlgn val="ctr"/>
        <c:lblOffset val="100"/>
        <c:noMultiLvlLbl val="0"/>
      </c:catAx>
      <c:valAx>
        <c:axId val="144723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26882166045039"/>
          <c:y val="0.17666552550496409"/>
          <c:w val="0.5029711286089239"/>
          <c:h val="0.69249648141808362"/>
        </c:manualLayout>
      </c:layout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Totals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F1-40A7-8534-FB0A0CDE3AA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F1-40A7-8534-FB0A0CDE3AAD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F1-40A7-8534-FB0A0CDE3AA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BF1-40A7-8534-FB0A0CDE3AA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BF1-40A7-8534-FB0A0CDE3A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BF1-40A7-8534-FB0A0CDE3AAD}"/>
              </c:ext>
            </c:extLst>
          </c:dPt>
          <c:dLbls>
            <c:dLbl>
              <c:idx val="0"/>
              <c:layout>
                <c:manualLayout>
                  <c:x val="-4.912280701754386E-2"/>
                  <c:y val="-2.4154589371980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C8F4C3-D16A-4F19-8EAF-A3618C6EDD07}" type="CATEGORYNAME">
                      <a:rPr lang="en-US">
                        <a:solidFill>
                          <a:schemeClr val="tx1">
                            <a:lumMod val="95000"/>
                          </a:schemeClr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</a:schemeClr>
                        </a:solidFill>
                      </a:rPr>
                      <a:t>, </a:t>
                    </a:r>
                    <a:fld id="{6D38AE5B-3B42-48F0-AA12-4DDA6C3D6E63}" type="VALUE">
                      <a:rPr lang="en-US" baseline="0">
                        <a:solidFill>
                          <a:schemeClr val="tx1">
                            <a:lumMod val="95000"/>
                          </a:schemeClr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chemeClr val="tx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F1-40A7-8534-FB0A0CDE3AAD}"/>
                </c:ext>
              </c:extLst>
            </c:dLbl>
            <c:dLbl>
              <c:idx val="1"/>
              <c:layout>
                <c:manualLayout>
                  <c:x val="2.2807017543859651E-2"/>
                  <c:y val="-2.6570048309178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F1-40A7-8534-FB0A0CDE3AAD}"/>
                </c:ext>
              </c:extLst>
            </c:dLbl>
            <c:dLbl>
              <c:idx val="2"/>
              <c:layout>
                <c:manualLayout>
                  <c:x val="1.052631578947368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984F48-F87B-41A2-BA87-B9760E56415E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, </a:t>
                    </a:r>
                    <a:fld id="{F261F016-266E-4D4D-AC92-7D5F307E407F}" type="VALU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BF1-40A7-8534-FB0A0CDE3AAD}"/>
                </c:ext>
              </c:extLst>
            </c:dLbl>
            <c:dLbl>
              <c:idx val="3"/>
              <c:layout>
                <c:manualLayout>
                  <c:x val="2.1052631578947368E-2"/>
                  <c:y val="3.3816425120772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C6F8E5-FCA5-4FA8-AFBA-28F72B7049F2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85F6D8EE-3BBD-49AD-8F9E-516EE434AA3C}" type="VALU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BF1-40A7-8534-FB0A0CDE3AAD}"/>
                </c:ext>
              </c:extLst>
            </c:dLbl>
            <c:dLbl>
              <c:idx val="4"/>
              <c:layout>
                <c:manualLayout>
                  <c:x val="0.39122807017543859"/>
                  <c:y val="-0.258454106280193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E9547-8C9F-4E5D-9359-92E3E9DA3FAE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259B53EE-EC68-4063-BAF0-E7E8C1BF3EA6}" type="VALU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BF1-40A7-8534-FB0A0CDE3AAD}"/>
                </c:ext>
              </c:extLst>
            </c:dLbl>
            <c:dLbl>
              <c:idx val="5"/>
              <c:layout>
                <c:manualLayout>
                  <c:x val="-0.10000000000000003"/>
                  <c:y val="2.6570048309178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F1-40A7-8534-FB0A0CDE3AA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PowerPoint]Sheet1'!$A$2:$A$7</c:f>
              <c:strCache>
                <c:ptCount val="6"/>
                <c:pt idx="0">
                  <c:v>Rape</c:v>
                </c:pt>
                <c:pt idx="1">
                  <c:v>Robbery</c:v>
                </c:pt>
                <c:pt idx="2">
                  <c:v>Assault</c:v>
                </c:pt>
                <c:pt idx="3">
                  <c:v>Burglary</c:v>
                </c:pt>
                <c:pt idx="4">
                  <c:v>Larceny</c:v>
                </c:pt>
                <c:pt idx="5">
                  <c:v>Motor Vehicle Theft</c:v>
                </c:pt>
              </c:strCache>
            </c:strRef>
          </c:cat>
          <c:val>
            <c:numRef>
              <c:f>'[Chart in Microsoft PowerPoint]Sheet1'!$B$2:$B$7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176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F1-40A7-8534-FB0A0CDE3AA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5500647596249404"/>
          <c:y val="0.34560542432195973"/>
          <c:w val="9.9836592915113209E-3"/>
          <c:h val="6.1728395061728392E-3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24803149606302E-2"/>
          <c:y val="7.8907480314960535E-3"/>
          <c:w val="0.63848950131233595"/>
          <c:h val="0.9577342519685039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8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0.82383</cdr:x>
      <cdr:y>0.37647</cdr:y>
    </cdr:from>
    <cdr:to>
      <cdr:x>0.92369</cdr:x>
      <cdr:y>0.51765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BC5D51-BA17-4D93-A1B9-B7410561410E}"/>
            </a:ext>
          </a:extLst>
        </cdr:cNvPr>
        <cdr:cNvSpPr txBox="1"/>
      </cdr:nvSpPr>
      <cdr:spPr>
        <a:xfrm xmlns:a="http://schemas.openxmlformats.org/drawingml/2006/main">
          <a:off x="7543800" y="2438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CC02F-4518-470A-8834-1C2AB663A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/>
              <a:t>2020 UCR Part l Offenses (reported to VMPD)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13D6D-3568-4CB1-A66F-F2E2273CA8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7DA79EB-A728-4B09-8094-F2DFD3A041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5DE4F-816D-42CD-809E-990C4A7E3F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12DCA-D01A-40D6-AD04-EBD3812A9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B9DA00-19A8-4805-B8E4-1218B85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13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/>
              <a:t>2020 UCR Part l Offenses (reported to VMPD)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F8DF4D-2AA2-4DE3-8EAF-8AAAE4C503A8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BCAA92-4C4C-453B-8DAD-422F23B06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287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AA92-4C4C-453B-8DAD-422F23B06EF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75A702D-2CB4-4EF9-92C2-D4FF578DA1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2020 UCR Part l Offenses (reported to VMPD)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AA92-4C4C-453B-8DAD-422F23B06EF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4CB5106-11E1-4DCB-A352-3E39CF5B61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2020 UCR Part l Offenses (reported to VMPD)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AA92-4C4C-453B-8DAD-422F23B06EF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8717AF2-8D4A-416A-AF31-4E353127AB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2020 UCR Part l Offenses (reported to VMPD)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C117-2FFC-4E12-A6A8-AEE5F0800A03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3C34-A9EC-4A43-BBDD-825F9BF96A9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089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63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60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27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4A1-E786-4783-A704-8E460D7E79F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31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16F-86EE-429F-AE3E-D0C013AB9537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C430-35AF-4119-92A5-C3FE578FFD08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6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765-BA74-4560-B82C-ED6970FF8736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A636-4090-41BC-8833-FB748A899802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9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712D-4424-488E-A1FC-B925D59E77B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A6E8-D414-4D92-B91C-F566E0CC0C90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73D5-9D47-429E-A8F9-C5B7D68341FD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1EF-80BE-4E44-AE12-16907A587081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F805-D6BB-4D52-A48D-184E27BAFD62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3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230B6CA-AD58-4634-883C-4ACFD4ED1E1F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D8BA4A1-E786-4783-A704-8E460D7E79F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9B116F-6A4F-419B-9A80-180136924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1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9352" y="609600"/>
            <a:ext cx="459933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VILLAGE of MAMARONECK POLICE DEPARTMENT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" y="1814702"/>
            <a:ext cx="2562666" cy="303006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79353" y="2666999"/>
            <a:ext cx="4703693" cy="3395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Uniform Crime Reporting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2518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2023–2024 UCR </a:t>
            </a:r>
            <a:r>
              <a:rPr lang="en-US" sz="2400" i="1" dirty="0">
                <a:latin typeface="Calibri" panose="020F0502020204030204" pitchFamily="34" charset="0"/>
              </a:rPr>
              <a:t>Part II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991456"/>
              </p:ext>
            </p:extLst>
          </p:nvPr>
        </p:nvGraphicFramePr>
        <p:xfrm>
          <a:off x="0" y="838200"/>
          <a:ext cx="91440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B72779-562D-4EF9-971E-B856827C8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780420"/>
              </p:ext>
            </p:extLst>
          </p:nvPr>
        </p:nvGraphicFramePr>
        <p:xfrm>
          <a:off x="228600" y="838201"/>
          <a:ext cx="8686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931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2023-2024 Domestic Violence Victim Data Annualized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1DC636-7A9A-9896-3F8F-1749229C9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05274"/>
              </p:ext>
            </p:extLst>
          </p:nvPr>
        </p:nvGraphicFramePr>
        <p:xfrm>
          <a:off x="457200" y="786767"/>
          <a:ext cx="8382000" cy="44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710" imgH="5781582" progId="Acrobat.Document.2017">
                  <p:embed/>
                </p:oleObj>
              </mc:Choice>
              <mc:Fallback>
                <p:oleObj name="Acrobat Document" r:id="rId3" imgW="7543710" imgH="5781582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86767"/>
                        <a:ext cx="8382000" cy="4471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06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2021 Reported Homicide Detail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410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*In </a:t>
            </a:r>
            <a:r>
              <a:rPr lang="en-US" dirty="0">
                <a:latin typeface="Calibri" panose="020F0502020204030204" pitchFamily="34" charset="0"/>
              </a:rPr>
              <a:t>2024 VMPD did not have any reported homicides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381671-90CA-403D-8A36-E7C8EA1B7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74778"/>
              </p:ext>
            </p:extLst>
          </p:nvPr>
        </p:nvGraphicFramePr>
        <p:xfrm>
          <a:off x="106874" y="766465"/>
          <a:ext cx="8884726" cy="449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800" imgH="5791044" progId="Acrobat.Document.2017">
                  <p:embed/>
                </p:oleObj>
              </mc:Choice>
              <mc:Fallback>
                <p:oleObj name="Acrobat Document" r:id="rId3" imgW="7543800" imgH="579104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74" y="766465"/>
                        <a:ext cx="8884726" cy="449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43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2023-2024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 II Offenses</a:t>
            </a:r>
            <a:r>
              <a:rPr lang="en-US" sz="2400" dirty="0">
                <a:latin typeface="Calibri" panose="020F0502020204030204" pitchFamily="34" charset="0"/>
              </a:rPr>
              <a:t> (18+)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B5F637-BC52-40CC-9529-5EBFE4C23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227127"/>
              </p:ext>
            </p:extLst>
          </p:nvPr>
        </p:nvGraphicFramePr>
        <p:xfrm>
          <a:off x="228600" y="6096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86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2023-2024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 II Offenses</a:t>
            </a:r>
            <a:r>
              <a:rPr lang="en-US" sz="2400" dirty="0">
                <a:latin typeface="Calibri" panose="020F0502020204030204" pitchFamily="34" charset="0"/>
              </a:rPr>
              <a:t> (under 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181600"/>
            <a:ext cx="1297780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2023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 (under 18)	4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124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31630" y="388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 (under 18)	6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1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2023-2024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 II Offenses</a:t>
            </a:r>
            <a:r>
              <a:rPr lang="en-US" sz="2400" dirty="0">
                <a:latin typeface="Calibri" panose="020F0502020204030204" pitchFamily="34" charset="0"/>
              </a:rPr>
              <a:t> (under 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E19E85-0858-4615-A2BA-34BAC4126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590650"/>
              </p:ext>
            </p:extLst>
          </p:nvPr>
        </p:nvGraphicFramePr>
        <p:xfrm>
          <a:off x="152400" y="537865"/>
          <a:ext cx="8839200" cy="471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63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1088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Hate Crimes reported to VMPD in 2021-2022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5B29744-2EA6-489F-A3CF-8A41CF415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7456"/>
              </p:ext>
            </p:extLst>
          </p:nvPr>
        </p:nvGraphicFramePr>
        <p:xfrm>
          <a:off x="152400" y="609600"/>
          <a:ext cx="8763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72231" imgH="5791044" progId="Acrobat.Document.2017">
                  <p:embed/>
                </p:oleObj>
              </mc:Choice>
              <mc:Fallback>
                <p:oleObj name="Acrobat Document" r:id="rId3" imgW="7572231" imgH="579104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609600"/>
                        <a:ext cx="87630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1C38CC-D5E9-38FB-7E9E-204D5492E90F}"/>
              </a:ext>
            </a:extLst>
          </p:cNvPr>
          <p:cNvSpPr txBox="1"/>
          <p:nvPr/>
        </p:nvSpPr>
        <p:spPr>
          <a:xfrm>
            <a:off x="838200" y="5791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 2024 VMPD did not have any reported hate crimes </a:t>
            </a:r>
          </a:p>
        </p:txBody>
      </p:sp>
    </p:spTree>
    <p:extLst>
      <p:ext uri="{BB962C8B-B14F-4D97-AF65-F5344CB8AC3E}">
        <p14:creationId xmlns:p14="http://schemas.microsoft.com/office/powerpoint/2010/main" val="12751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" y="1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2023-2024 Addendum:                       Catalytic Convertors Stolen Cases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ACB13-35B8-463B-8C25-7BF69B5E5DB8}"/>
              </a:ext>
            </a:extLst>
          </p:cNvPr>
          <p:cNvSpPr txBox="1"/>
          <p:nvPr/>
        </p:nvSpPr>
        <p:spPr>
          <a:xfrm>
            <a:off x="838200" y="175573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>
              <a:latin typeface="Calibri" panose="020F0502020204030204" pitchFamily="34" charset="0"/>
            </a:endParaRPr>
          </a:p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6434C-674E-4F15-A372-19A97230B963}"/>
              </a:ext>
            </a:extLst>
          </p:cNvPr>
          <p:cNvSpPr txBox="1"/>
          <p:nvPr/>
        </p:nvSpPr>
        <p:spPr>
          <a:xfrm>
            <a:off x="5181600" y="175573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>
              <a:latin typeface="Calibri" panose="020F0502020204030204" pitchFamily="34" charset="0"/>
            </a:endParaRPr>
          </a:p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8230-9EB9-483F-8A72-30CF51393B36}"/>
              </a:ext>
            </a:extLst>
          </p:cNvPr>
          <p:cNvSpPr txBox="1"/>
          <p:nvPr/>
        </p:nvSpPr>
        <p:spPr>
          <a:xfrm>
            <a:off x="5334001" y="1755730"/>
            <a:ext cx="186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A1C2E-6BD2-F04F-09FB-07B234EE51D9}"/>
              </a:ext>
            </a:extLst>
          </p:cNvPr>
          <p:cNvSpPr txBox="1"/>
          <p:nvPr/>
        </p:nvSpPr>
        <p:spPr>
          <a:xfrm>
            <a:off x="1828801" y="18288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ECAC4-34FA-C058-4281-9ECEAB15682E}"/>
              </a:ext>
            </a:extLst>
          </p:cNvPr>
          <p:cNvSpPr txBox="1"/>
          <p:nvPr/>
        </p:nvSpPr>
        <p:spPr>
          <a:xfrm>
            <a:off x="1600200" y="381893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93 % Decrease</a:t>
            </a:r>
          </a:p>
        </p:txBody>
      </p:sp>
    </p:spTree>
    <p:extLst>
      <p:ext uri="{BB962C8B-B14F-4D97-AF65-F5344CB8AC3E}">
        <p14:creationId xmlns:p14="http://schemas.microsoft.com/office/powerpoint/2010/main" val="37950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" y="1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2023-2024 Addendum: Vehicle Break- ins (</a:t>
            </a:r>
            <a:r>
              <a:rPr lang="en-US" sz="4000" i="1" dirty="0">
                <a:latin typeface="Calibri" panose="020F0502020204030204" pitchFamily="34" charset="0"/>
              </a:rPr>
              <a:t>VBI)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ACB13-35B8-463B-8C25-7BF69B5E5DB8}"/>
              </a:ext>
            </a:extLst>
          </p:cNvPr>
          <p:cNvSpPr txBox="1"/>
          <p:nvPr/>
        </p:nvSpPr>
        <p:spPr>
          <a:xfrm>
            <a:off x="609600" y="1295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6434C-674E-4F15-A372-19A97230B963}"/>
              </a:ext>
            </a:extLst>
          </p:cNvPr>
          <p:cNvSpPr txBox="1"/>
          <p:nvPr/>
        </p:nvSpPr>
        <p:spPr>
          <a:xfrm>
            <a:off x="5257800" y="1295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 </a:t>
            </a:r>
            <a:endParaRPr lang="en-US" i="1" u="sng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8639C-C8CD-45F0-B2FC-54AEC7F7DFA1}"/>
              </a:ext>
            </a:extLst>
          </p:cNvPr>
          <p:cNvSpPr txBox="1"/>
          <p:nvPr/>
        </p:nvSpPr>
        <p:spPr>
          <a:xfrm>
            <a:off x="1943285" y="292801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60% Decrease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4310D-2E1B-473A-8118-9E7244CD12DD}"/>
              </a:ext>
            </a:extLst>
          </p:cNvPr>
          <p:cNvSpPr txBox="1"/>
          <p:nvPr/>
        </p:nvSpPr>
        <p:spPr>
          <a:xfrm>
            <a:off x="0" y="4161863"/>
            <a:ext cx="9135122" cy="190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alibri" panose="020F0502020204030204" pitchFamily="34" charset="0"/>
              </a:rPr>
              <a:t>Please emphasize to residents: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Remove anything of value from your car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Lock your Car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Do not leave key fobs in your car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8230-9EB9-483F-8A72-30CF51393B36}"/>
              </a:ext>
            </a:extLst>
          </p:cNvPr>
          <p:cNvSpPr txBox="1"/>
          <p:nvPr/>
        </p:nvSpPr>
        <p:spPr>
          <a:xfrm>
            <a:off x="5715000" y="9906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48480-3A88-40D5-3CD9-76D65E05E43F}"/>
              </a:ext>
            </a:extLst>
          </p:cNvPr>
          <p:cNvSpPr txBox="1"/>
          <p:nvPr/>
        </p:nvSpPr>
        <p:spPr>
          <a:xfrm>
            <a:off x="1371600" y="9906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122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" y="1"/>
            <a:ext cx="9135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2024 Addendum: Stolen Check Cases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6434C-674E-4F15-A372-19A97230B963}"/>
              </a:ext>
            </a:extLst>
          </p:cNvPr>
          <p:cNvSpPr txBox="1"/>
          <p:nvPr/>
        </p:nvSpPr>
        <p:spPr>
          <a:xfrm>
            <a:off x="5029200" y="116219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</a:rPr>
              <a:t>2024 </a:t>
            </a:r>
            <a:endParaRPr lang="en-US" sz="4000" i="1" u="sng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4310D-2E1B-473A-8118-9E7244CD12DD}"/>
              </a:ext>
            </a:extLst>
          </p:cNvPr>
          <p:cNvSpPr txBox="1"/>
          <p:nvPr/>
        </p:nvSpPr>
        <p:spPr>
          <a:xfrm>
            <a:off x="106874" y="4161863"/>
            <a:ext cx="7632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Please emphasize to residents: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Please pay your bills online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Do not mail out checks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If you do mail out checks, please use a gel pen to write on the check.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8230-9EB9-483F-8A72-30CF51393B36}"/>
              </a:ext>
            </a:extLst>
          </p:cNvPr>
          <p:cNvSpPr txBox="1"/>
          <p:nvPr/>
        </p:nvSpPr>
        <p:spPr>
          <a:xfrm>
            <a:off x="1905000" y="1219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92010-ACE4-B0D5-C606-2AA3488E8343}"/>
              </a:ext>
            </a:extLst>
          </p:cNvPr>
          <p:cNvSpPr txBox="1"/>
          <p:nvPr/>
        </p:nvSpPr>
        <p:spPr>
          <a:xfrm>
            <a:off x="2362200" y="229774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7B1A-D465-75AB-04FE-A213E9BE2C55}"/>
              </a:ext>
            </a:extLst>
          </p:cNvPr>
          <p:cNvSpPr txBox="1"/>
          <p:nvPr/>
        </p:nvSpPr>
        <p:spPr>
          <a:xfrm>
            <a:off x="55626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5D7D6-59D5-2474-353B-2BBCDC0DF91F}"/>
              </a:ext>
            </a:extLst>
          </p:cNvPr>
          <p:cNvSpPr txBox="1"/>
          <p:nvPr/>
        </p:nvSpPr>
        <p:spPr>
          <a:xfrm>
            <a:off x="2667000" y="330463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468% Increase</a:t>
            </a:r>
          </a:p>
        </p:txBody>
      </p:sp>
    </p:spTree>
    <p:extLst>
      <p:ext uri="{BB962C8B-B14F-4D97-AF65-F5344CB8AC3E}">
        <p14:creationId xmlns:p14="http://schemas.microsoft.com/office/powerpoint/2010/main" val="31689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" y="71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Uniform Crime Reporting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38" y="6646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Uniform Crime Reports </a:t>
            </a:r>
            <a:r>
              <a:rPr lang="en-US" sz="3600" i="1" dirty="0">
                <a:latin typeface="Calibri" panose="020F0502020204030204" pitchFamily="34" charset="0"/>
              </a:rPr>
              <a:t>(UCR)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38" y="15028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Law Enforcement Agencies across New York State provide the NYS Division of Criminal Justice Services </a:t>
            </a:r>
            <a:r>
              <a:rPr lang="en-US" sz="2000" i="1" dirty="0">
                <a:latin typeface="Calibri" panose="020F0502020204030204" pitchFamily="34" charset="0"/>
              </a:rPr>
              <a:t>(DCJS) </a:t>
            </a:r>
            <a:r>
              <a:rPr lang="en-US" sz="2000" dirty="0">
                <a:latin typeface="Calibri" panose="020F0502020204030204" pitchFamily="34" charset="0"/>
              </a:rPr>
              <a:t>with a report of all reported crimes that occurred within the jurisdiction on a monthly basis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566" y="251846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The format of the report and crime definitions are determined by the FBI and DCJS ultimately submits these reports to the FBI which compiles national statistics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3004" y="3564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UCR </a:t>
            </a:r>
            <a:r>
              <a:rPr lang="en-US" sz="2000" dirty="0">
                <a:latin typeface="Calibri" panose="020F0502020204030204" pitchFamily="34" charset="0"/>
              </a:rPr>
              <a:t>is separated into 7 sections: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49627"/>
            <a:ext cx="9118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1 	Reported Part I Offenses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2	Reported Part II Offenses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3	Domestic Violence Victim Data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4	Reported Homicide Detail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5	Reported Arrests (18+)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6	Reported Arrests (Under 18)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Section 7	Reported Hate Crime Detail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2018-2024</a:t>
            </a:r>
            <a:r>
              <a:rPr lang="en-US" sz="2400" i="1" dirty="0">
                <a:latin typeface="Calibri" panose="020F0502020204030204" pitchFamily="34" charset="0"/>
              </a:rPr>
              <a:t> Finger-printable only Arrests by Race and Ethnic Origin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74DB-006A-4F4C-B7F2-D61847DE9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256874"/>
              </p:ext>
            </p:extLst>
          </p:nvPr>
        </p:nvGraphicFramePr>
        <p:xfrm>
          <a:off x="106874" y="838200"/>
          <a:ext cx="893025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27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2021-2024</a:t>
            </a:r>
            <a:r>
              <a:rPr lang="en-US" sz="2400" i="1" dirty="0">
                <a:latin typeface="Calibri" panose="020F0502020204030204" pitchFamily="34" charset="0"/>
              </a:rPr>
              <a:t> All Arrests by Race and Ethnic Origin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74DB-006A-4F4C-B7F2-D61847DE9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303504"/>
              </p:ext>
            </p:extLst>
          </p:nvPr>
        </p:nvGraphicFramePr>
        <p:xfrm>
          <a:off x="106874" y="838200"/>
          <a:ext cx="873232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00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2021-2024</a:t>
            </a:r>
            <a:r>
              <a:rPr lang="en-US" sz="2400" i="1" dirty="0">
                <a:latin typeface="Calibri" panose="020F0502020204030204" pitchFamily="34" charset="0"/>
              </a:rPr>
              <a:t> All VMPD Arrests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74DB-006A-4F4C-B7F2-D61847DE9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243699"/>
              </p:ext>
            </p:extLst>
          </p:nvPr>
        </p:nvGraphicFramePr>
        <p:xfrm>
          <a:off x="457200" y="838200"/>
          <a:ext cx="7282146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47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2023-2024 Reported Offenses &amp; Arrests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815" y="6952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2023 Reported </a:t>
            </a:r>
            <a:r>
              <a:rPr lang="en-US" sz="2400" i="1" dirty="0">
                <a:latin typeface="Calibri" panose="020F0502020204030204" pitchFamily="34" charset="0"/>
              </a:rPr>
              <a:t>Part I Offenses	220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2023 Reported </a:t>
            </a:r>
            <a:r>
              <a:rPr lang="en-US" sz="2400" i="1" dirty="0">
                <a:latin typeface="Calibri" panose="020F0502020204030204" pitchFamily="34" charset="0"/>
              </a:rPr>
              <a:t>Part II Offenses 282</a:t>
            </a:r>
            <a:endParaRPr lang="en-US" sz="2400" u="sng" dirty="0"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			</a:t>
            </a:r>
            <a:r>
              <a:rPr lang="en-US" sz="2000" i="1" dirty="0">
                <a:latin typeface="Calibri" panose="020F0502020204030204" pitchFamily="34" charset="0"/>
              </a:rPr>
              <a:t>Total:</a:t>
            </a:r>
            <a:r>
              <a:rPr lang="en-US" sz="2400" i="1" dirty="0">
                <a:latin typeface="Calibri" panose="020F0502020204030204" pitchFamily="34" charset="0"/>
              </a:rPr>
              <a:t>		502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5" y="17450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2023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	210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2023 Reported Arrests Non-UCR  241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2023 Total Arrests (UCR Part I &amp; II &amp; Non-UCR) 451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	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313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</a:t>
            </a:r>
            <a:r>
              <a:rPr lang="en-US" sz="2400" i="1" dirty="0">
                <a:latin typeface="Calibri" panose="020F0502020204030204" pitchFamily="34" charset="0"/>
              </a:rPr>
              <a:t>Part I Offenses	  267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</a:t>
            </a:r>
            <a:r>
              <a:rPr lang="en-US" sz="2400" i="1" dirty="0">
                <a:latin typeface="Calibri" panose="020F0502020204030204" pitchFamily="34" charset="0"/>
              </a:rPr>
              <a:t>Part II Offenses 282</a:t>
            </a:r>
            <a:endParaRPr lang="en-US" sz="2400" u="sng" dirty="0">
              <a:latin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</a:rPr>
              <a:t>				</a:t>
            </a:r>
            <a:r>
              <a:rPr lang="en-US" sz="2000" i="1" dirty="0">
                <a:latin typeface="Calibri" panose="020F0502020204030204" pitchFamily="34" charset="0"/>
              </a:rPr>
              <a:t>Total:</a:t>
            </a:r>
            <a:r>
              <a:rPr lang="en-US" sz="2400" i="1" dirty="0">
                <a:latin typeface="Calibri" panose="020F0502020204030204" pitchFamily="34" charset="0"/>
              </a:rPr>
              <a:t>		502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124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D39082-7ACC-492F-8C18-FAECF809660E}"/>
              </a:ext>
            </a:extLst>
          </p:cNvPr>
          <p:cNvSpPr txBox="1"/>
          <p:nvPr/>
        </p:nvSpPr>
        <p:spPr>
          <a:xfrm rot="10800000" flipV="1">
            <a:off x="15814" y="4933232"/>
            <a:ext cx="6918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Arrests </a:t>
            </a:r>
            <a:r>
              <a:rPr lang="en-US" sz="2400" i="1" dirty="0">
                <a:latin typeface="Calibri" panose="020F0502020204030204" pitchFamily="34" charset="0"/>
              </a:rPr>
              <a:t>Part I &amp;II	210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Reported Arrests Non-UCR 241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2024 Total Arrests (UCR Part I &amp; II &amp; Non-UCR) 638</a:t>
            </a:r>
          </a:p>
        </p:txBody>
      </p:sp>
    </p:spTree>
    <p:extLst>
      <p:ext uri="{BB962C8B-B14F-4D97-AF65-F5344CB8AC3E}">
        <p14:creationId xmlns:p14="http://schemas.microsoft.com/office/powerpoint/2010/main" val="409145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2896"/>
            <a:ext cx="915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Uniform Crime Reports </a:t>
            </a:r>
            <a:r>
              <a:rPr lang="en-US" sz="3600" i="1" dirty="0">
                <a:latin typeface="Calibri" panose="020F0502020204030204" pitchFamily="34" charset="0"/>
              </a:rPr>
              <a:t>(UCR)</a:t>
            </a:r>
            <a:r>
              <a:rPr lang="en-US" sz="3600" dirty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 Part I and II definitions</a:t>
            </a:r>
            <a:endParaRPr lang="en-US" sz="36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latin typeface="Calibri" panose="020F0502020204030204" pitchFamily="34" charset="0"/>
              </a:rPr>
              <a:t>Part I Offense:</a:t>
            </a:r>
            <a:r>
              <a:rPr lang="en-US" sz="2000" dirty="0">
                <a:latin typeface="Calibri" panose="020F0502020204030204" pitchFamily="34" charset="0"/>
              </a:rPr>
              <a:t> Considered to be Violent Crime (as defined by the FBI) and includes: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2023 VMPD received  220 reported </a:t>
            </a:r>
            <a:r>
              <a:rPr lang="en-US" sz="2000" i="1" dirty="0">
                <a:latin typeface="Calibri" panose="020F0502020204030204" pitchFamily="34" charset="0"/>
              </a:rPr>
              <a:t>Part I Offenses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2024 VMPD received  267 reported </a:t>
            </a:r>
            <a:r>
              <a:rPr lang="en-US" sz="2000" i="1" dirty="0">
                <a:latin typeface="Calibri" panose="020F0502020204030204" pitchFamily="34" charset="0"/>
              </a:rPr>
              <a:t>Part I Offenses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6900" y="19812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Murder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Negligent Manslaughter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Rape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Robbery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Aggravated Assault (typically involves a weapon)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Burglary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Larceny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latin typeface="Calibri" panose="020F0502020204030204" pitchFamily="34" charset="0"/>
              </a:rPr>
              <a:t>Motor Vehicle Theft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2896"/>
            <a:ext cx="915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Uniform Crime Reports </a:t>
            </a:r>
            <a:r>
              <a:rPr lang="en-US" sz="3600" i="1" dirty="0">
                <a:latin typeface="Calibri" panose="020F0502020204030204" pitchFamily="34" charset="0"/>
              </a:rPr>
              <a:t>(UCR)</a:t>
            </a:r>
            <a:r>
              <a:rPr lang="en-US" sz="3600" dirty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 </a:t>
            </a:r>
            <a:endParaRPr lang="en-US" sz="3600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83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latin typeface="Calibri" panose="020F0502020204030204" pitchFamily="34" charset="0"/>
              </a:rPr>
              <a:t>Part II Offense: Considered to be a “less” Violent Crime (as defined by the FBI)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54129"/>
            <a:ext cx="4357779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Arson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Kidnapping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Controlled Substance Sale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Controlled Substance Possession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Dangerous Weapons (defined as “possession”)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Bribery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Sex Offenses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Extortion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Forgery &amp; Counterfeiting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Prostitution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Patronizing Prostitutes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Stolen Property Possession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Coercion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Criminal Mischief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8642" y="147857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Fraud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Gambling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Offenses Against Public Order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Embezzlement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Simple Assault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Offenses Against Family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Driving Under the Influence (Alcohol &amp; Drugs)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Unauthorized Use of Vehicle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Possession of Burglar Tools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Liquor Law Violations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Disorderly Conduct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Public Intoxication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Loitering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Calibri" panose="020F0502020204030204" pitchFamily="34" charset="0"/>
              </a:rPr>
              <a:t>All other Offenses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2023 VMPD received 282 reported </a:t>
            </a:r>
            <a:r>
              <a:rPr lang="en-US" sz="2000" i="1" dirty="0">
                <a:latin typeface="Calibri" panose="020F0502020204030204" pitchFamily="34" charset="0"/>
              </a:rPr>
              <a:t>Part II Offenses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 2024 VMPD received 275 reported </a:t>
            </a:r>
            <a:r>
              <a:rPr lang="en-US" sz="2000" i="1" dirty="0">
                <a:latin typeface="Calibri" panose="020F0502020204030204" pitchFamily="34" charset="0"/>
              </a:rPr>
              <a:t>Part II Offenses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9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9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 UCR </a:t>
            </a:r>
            <a:r>
              <a:rPr lang="en-US" sz="2400" i="1" dirty="0">
                <a:latin typeface="Calibri" panose="020F0502020204030204" pitchFamily="34" charset="0"/>
              </a:rPr>
              <a:t>Part 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03001"/>
              </p:ext>
            </p:extLst>
          </p:nvPr>
        </p:nvGraphicFramePr>
        <p:xfrm>
          <a:off x="76200" y="1066800"/>
          <a:ext cx="6248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27105"/>
              </p:ext>
            </p:extLst>
          </p:nvPr>
        </p:nvGraphicFramePr>
        <p:xfrm>
          <a:off x="0" y="8382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00B1EE-B526-4E5A-ACB8-393E1F062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247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0CF24-E760-6AA0-FB49-B2C4131C5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107795"/>
              </p:ext>
            </p:extLst>
          </p:nvPr>
        </p:nvGraphicFramePr>
        <p:xfrm>
          <a:off x="371856" y="914400"/>
          <a:ext cx="7239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702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13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 UCR </a:t>
            </a:r>
            <a:r>
              <a:rPr lang="en-US" sz="2400" i="1" dirty="0">
                <a:latin typeface="Calibri" panose="020F0502020204030204" pitchFamily="34" charset="0"/>
              </a:rPr>
              <a:t>Part I Offenses (reported to VMPD)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40" y="5248183"/>
            <a:ext cx="1297780" cy="15240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24990"/>
              </p:ext>
            </p:extLst>
          </p:nvPr>
        </p:nvGraphicFramePr>
        <p:xfrm>
          <a:off x="106875" y="609601"/>
          <a:ext cx="7632472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83200"/>
              </p:ext>
            </p:extLst>
          </p:nvPr>
        </p:nvGraphicFramePr>
        <p:xfrm>
          <a:off x="60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DFA5F3-FE68-4215-9C8E-3361F3ED5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006831"/>
              </p:ext>
            </p:extLst>
          </p:nvPr>
        </p:nvGraphicFramePr>
        <p:xfrm>
          <a:off x="304801" y="533401"/>
          <a:ext cx="7315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0566D0-0E0A-4408-BE3C-CCD4F3E6A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948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262700-9FB2-4D2E-B8DE-7B39D81E7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652364"/>
              </p:ext>
            </p:extLst>
          </p:nvPr>
        </p:nvGraphicFramePr>
        <p:xfrm>
          <a:off x="304800" y="690266"/>
          <a:ext cx="8634838" cy="532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CC652B9-2C08-FDFC-1510-B379D871E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857697"/>
              </p:ext>
            </p:extLst>
          </p:nvPr>
        </p:nvGraphicFramePr>
        <p:xfrm>
          <a:off x="165071" y="1066801"/>
          <a:ext cx="8813858" cy="518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2925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2023–2024 UCR </a:t>
            </a:r>
            <a:r>
              <a:rPr lang="en-US" sz="2400" i="1" dirty="0">
                <a:latin typeface="Calibri" panose="020F0502020204030204" pitchFamily="34" charset="0"/>
              </a:rPr>
              <a:t>Part 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DA47D7-6038-42E5-B138-8D69297FE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209852"/>
              </p:ext>
            </p:extLst>
          </p:nvPr>
        </p:nvGraphicFramePr>
        <p:xfrm>
          <a:off x="228600" y="1066800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79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4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2023 UCR </a:t>
            </a:r>
            <a:r>
              <a:rPr lang="en-US" sz="2400" i="1" dirty="0">
                <a:latin typeface="Calibri" panose="020F0502020204030204" pitchFamily="34" charset="0"/>
              </a:rPr>
              <a:t>Part II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070956"/>
              </p:ext>
            </p:extLst>
          </p:nvPr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76B1D2-3DDF-43A4-BBE0-292B9269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840149"/>
              </p:ext>
            </p:extLst>
          </p:nvPr>
        </p:nvGraphicFramePr>
        <p:xfrm>
          <a:off x="304800" y="685800"/>
          <a:ext cx="7315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46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4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2024 UCR </a:t>
            </a:r>
            <a:r>
              <a:rPr lang="en-US" sz="2400" i="1" dirty="0">
                <a:latin typeface="Calibri" panose="020F0502020204030204" pitchFamily="34" charset="0"/>
              </a:rPr>
              <a:t>Part II Offenses (reported to VMPD) 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46" y="5257800"/>
            <a:ext cx="1297780" cy="1524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7F2017-1E91-47AB-AC63-889007A36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568489"/>
              </p:ext>
            </p:extLst>
          </p:nvPr>
        </p:nvGraphicFramePr>
        <p:xfrm>
          <a:off x="304800" y="547134"/>
          <a:ext cx="7391400" cy="615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1162C9-560B-44BF-854C-FE0639205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276927"/>
              </p:ext>
            </p:extLst>
          </p:nvPr>
        </p:nvGraphicFramePr>
        <p:xfrm>
          <a:off x="1143000" y="838200"/>
          <a:ext cx="6553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9ABE49-20CF-25AA-CD5D-18F937D78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185586"/>
              </p:ext>
            </p:extLst>
          </p:nvPr>
        </p:nvGraphicFramePr>
        <p:xfrm>
          <a:off x="609600" y="582849"/>
          <a:ext cx="7108173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9340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16654</TotalTime>
  <Words>792</Words>
  <Application>Microsoft Office PowerPoint</Application>
  <PresentationFormat>On-screen Show (4:3)</PresentationFormat>
  <Paragraphs>152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Wingdings</vt:lpstr>
      <vt:lpstr>Mesh</vt:lpstr>
      <vt:lpstr>Acrobat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Det Sgt. Mark Gatta</dc:creator>
  <cp:lastModifiedBy>Lt. P.J. Trujillo</cp:lastModifiedBy>
  <cp:revision>93</cp:revision>
  <cp:lastPrinted>2025-02-13T20:23:06Z</cp:lastPrinted>
  <dcterms:created xsi:type="dcterms:W3CDTF">2020-02-03T14:11:17Z</dcterms:created>
  <dcterms:modified xsi:type="dcterms:W3CDTF">2025-02-13T20:34:14Z</dcterms:modified>
</cp:coreProperties>
</file>